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75" r:id="rId2"/>
    <p:sldId id="377" r:id="rId3"/>
    <p:sldId id="376" r:id="rId4"/>
    <p:sldId id="256" r:id="rId5"/>
    <p:sldId id="264" r:id="rId6"/>
    <p:sldId id="262" r:id="rId7"/>
    <p:sldId id="265" r:id="rId8"/>
    <p:sldId id="266" r:id="rId9"/>
    <p:sldId id="261" r:id="rId10"/>
    <p:sldId id="267" r:id="rId11"/>
    <p:sldId id="364" r:id="rId12"/>
    <p:sldId id="270" r:id="rId13"/>
    <p:sldId id="271" r:id="rId14"/>
    <p:sldId id="268" r:id="rId15"/>
    <p:sldId id="269" r:id="rId16"/>
    <p:sldId id="365" r:id="rId17"/>
    <p:sldId id="368" r:id="rId18"/>
    <p:sldId id="257" r:id="rId19"/>
    <p:sldId id="369" r:id="rId20"/>
    <p:sldId id="258" r:id="rId21"/>
    <p:sldId id="370" r:id="rId22"/>
    <p:sldId id="371" r:id="rId23"/>
    <p:sldId id="259" r:id="rId24"/>
    <p:sldId id="260" r:id="rId25"/>
    <p:sldId id="272" r:id="rId26"/>
    <p:sldId id="359" r:id="rId27"/>
    <p:sldId id="360" r:id="rId28"/>
    <p:sldId id="361" r:id="rId29"/>
    <p:sldId id="362" r:id="rId30"/>
    <p:sldId id="363" r:id="rId31"/>
    <p:sldId id="358" r:id="rId32"/>
    <p:sldId id="350" r:id="rId33"/>
    <p:sldId id="372" r:id="rId34"/>
    <p:sldId id="373" r:id="rId35"/>
    <p:sldId id="279" r:id="rId36"/>
    <p:sldId id="311" r:id="rId37"/>
    <p:sldId id="312" r:id="rId38"/>
    <p:sldId id="313" r:id="rId39"/>
    <p:sldId id="284" r:id="rId40"/>
    <p:sldId id="320" r:id="rId41"/>
    <p:sldId id="327" r:id="rId42"/>
    <p:sldId id="335" r:id="rId43"/>
    <p:sldId id="336" r:id="rId44"/>
    <p:sldId id="323" r:id="rId45"/>
    <p:sldId id="333" r:id="rId46"/>
    <p:sldId id="322" r:id="rId47"/>
    <p:sldId id="321" r:id="rId48"/>
    <p:sldId id="328" r:id="rId49"/>
    <p:sldId id="374" r:id="rId50"/>
    <p:sldId id="273" r:id="rId51"/>
    <p:sldId id="290" r:id="rId52"/>
    <p:sldId id="357" r:id="rId53"/>
    <p:sldId id="351" r:id="rId54"/>
    <p:sldId id="352" r:id="rId55"/>
    <p:sldId id="356" r:id="rId56"/>
    <p:sldId id="353" r:id="rId57"/>
    <p:sldId id="366" r:id="rId58"/>
    <p:sldId id="367" r:id="rId59"/>
    <p:sldId id="26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8458"/>
  </p:normalViewPr>
  <p:slideViewPr>
    <p:cSldViewPr snapToGrid="0">
      <p:cViewPr>
        <p:scale>
          <a:sx n="76" d="100"/>
          <a:sy n="76" d="100"/>
        </p:scale>
        <p:origin x="7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492E9-C0F4-5642-A8BA-5B5CE651D374}"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8FB9E-0617-F245-A605-81DB2967C6ED}" type="slidenum">
              <a:rPr lang="en-US" smtClean="0"/>
              <a:t>‹#›</a:t>
            </a:fld>
            <a:endParaRPr lang="en-US"/>
          </a:p>
        </p:txBody>
      </p:sp>
    </p:spTree>
    <p:extLst>
      <p:ext uri="{BB962C8B-B14F-4D97-AF65-F5344CB8AC3E}">
        <p14:creationId xmlns:p14="http://schemas.microsoft.com/office/powerpoint/2010/main" val="147166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58FB9E-0617-F245-A605-81DB2967C6ED}" type="slidenum">
              <a:rPr lang="en-US" smtClean="0"/>
              <a:t>1</a:t>
            </a:fld>
            <a:endParaRPr lang="en-US"/>
          </a:p>
        </p:txBody>
      </p:sp>
    </p:spTree>
    <p:extLst>
      <p:ext uri="{BB962C8B-B14F-4D97-AF65-F5344CB8AC3E}">
        <p14:creationId xmlns:p14="http://schemas.microsoft.com/office/powerpoint/2010/main" val="1402363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"Now we take the D value from the last slide, which was 0.1, and use it to calculate r², another measure of LD. The formula for r² is D² divided by the product of the frequencies of each allele of the SNPs. Plugging in the numbers, we get 0.01 divided by 0.06, which is about 0.167. So, r² equals 0.167. This means the two SNPs are only weakly linked—only about 16.7% of the variation in one SNP is explained by the other. If r² were 1, they’d be perfectly linked, meaning they’re always inherited together."</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13</a:t>
            </a:fld>
            <a:endParaRPr lang="en-US"/>
          </a:p>
        </p:txBody>
      </p:sp>
    </p:spTree>
    <p:extLst>
      <p:ext uri="{BB962C8B-B14F-4D97-AF65-F5344CB8AC3E}">
        <p14:creationId xmlns:p14="http://schemas.microsoft.com/office/powerpoint/2010/main" val="147835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Most GWAS studies are done on European populations and we often apply that results to different ancestral populations like AFR. SAS.EAS/… When we do so we need to make sure the SNPs of interest are in LD with the tag SNPs. We will see how to do that in one of our next sessions. Because of differences in LD GWAS hits from EUR may </a:t>
            </a:r>
            <a:r>
              <a:rPr lang="en-US" b="1" dirty="0"/>
              <a:t>not replicate in AFR</a:t>
            </a:r>
            <a:r>
              <a:rPr lang="en-US" dirty="0"/>
              <a:t> if the tag SNP (B) is not in strong LD with the causal SNP (A). This is not because the biology is different — but because </a:t>
            </a:r>
            <a:r>
              <a:rPr lang="en-US" b="1" dirty="0"/>
              <a:t>LD structure</a:t>
            </a:r>
            <a:r>
              <a:rPr lang="en-US" dirty="0"/>
              <a:t> is different.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"LD can be different in different groups of people, and this affects GWAS results. Let’s look at two SNPs: SNP A, which actually causes a disease, and SNP B, which is nearby and measured in GWAS. In Europeans, SNP A and B are strongly linked, with an r² of 0.9, so SNP B looks strongly associated with the disease. But in Africans, the same SNPs are weakly linked, with an r² of 0.2, so SNP B doesn’t show a strong association, even though SNP A is still causing the disease. This shows how LD patterns can make GWAS results vary between populations, even if the biology is the same."</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14</a:t>
            </a:fld>
            <a:endParaRPr lang="en-US"/>
          </a:p>
        </p:txBody>
      </p:sp>
    </p:spTree>
    <p:extLst>
      <p:ext uri="{BB962C8B-B14F-4D97-AF65-F5344CB8AC3E}">
        <p14:creationId xmlns:p14="http://schemas.microsoft.com/office/powerpoint/2010/main" val="3295777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"Let’s put some numbers to that last example. If two SNPs are in LD, their effects on a trait, like blood pressure, are related. The effect of the tag SNP, SNP B, is about the square root of r² times the effect of the causal SNP, SNP A. Say SNP A increases blood pressure by 1 unit. In Europeans, where r² is 0.9, SNP B’s effect is the square root of 0.9, which is about 0.95, times 1—so, 0.95. In Africans, where r² is 0.2, SNP B’s effect is the square root of 0.2, about 0.45, times 1—so, 0.45. This means SNP B looks like it has a big effect in Europeans but a small effect in Africans, just because of LD differences."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15</a:t>
            </a:fld>
            <a:endParaRPr lang="en-US"/>
          </a:p>
        </p:txBody>
      </p:sp>
    </p:spTree>
    <p:extLst>
      <p:ext uri="{BB962C8B-B14F-4D97-AF65-F5344CB8AC3E}">
        <p14:creationId xmlns:p14="http://schemas.microsoft.com/office/powerpoint/2010/main" val="44318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"Now let’s talk about how we actually create the data from a GWAS, called summary statistics. These statistics summarize the results of the study, showing which SNPs are associated with the disease and how strong that association is</a:t>
            </a:r>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16</a:t>
            </a:fld>
            <a:endParaRPr lang="en-US"/>
          </a:p>
        </p:txBody>
      </p:sp>
    </p:spTree>
    <p:extLst>
      <p:ext uri="{BB962C8B-B14F-4D97-AF65-F5344CB8AC3E}">
        <p14:creationId xmlns:p14="http://schemas.microsoft.com/office/powerpoint/2010/main" val="418349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 The next few slides will show the steps to prepare the data, run the analysis, and get these summary statistics using a tool called PLINK, which is a popular program for GWAS analysis."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17</a:t>
            </a:fld>
            <a:endParaRPr lang="en-US"/>
          </a:p>
        </p:txBody>
      </p:sp>
    </p:spTree>
    <p:extLst>
      <p:ext uri="{BB962C8B-B14F-4D97-AF65-F5344CB8AC3E}">
        <p14:creationId xmlns:p14="http://schemas.microsoft.com/office/powerpoint/2010/main" val="3920082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"PLINK uses specific file formats to store DNA data. There are two main sets of files. The first set is .ped and .map files: .ped has the DNA data for each person, like their SNPs, and .map has info about the SNPs, like their position on the chromosome. The second set is .bed, .</a:t>
            </a:r>
            <a:r>
              <a:rPr lang="en-US" dirty="0" err="1">
                <a:effectLst/>
              </a:rPr>
              <a:t>bim</a:t>
            </a:r>
            <a:r>
              <a:rPr lang="en-US" dirty="0">
                <a:effectLst/>
              </a:rPr>
              <a:t>, and .fam files: .bed is a compressed version of the DNA data, .</a:t>
            </a:r>
            <a:r>
              <a:rPr lang="en-US" dirty="0" err="1">
                <a:effectLst/>
              </a:rPr>
              <a:t>bim</a:t>
            </a:r>
            <a:r>
              <a:rPr lang="en-US" dirty="0">
                <a:effectLst/>
              </a:rPr>
              <a:t> is like .map with SNP info, and .fam has info about the people, like their family and disease status. You can convert between these formats using PLINK commands, like turning .ped and .map into .bed, .</a:t>
            </a:r>
            <a:r>
              <a:rPr lang="en-US" dirty="0" err="1">
                <a:effectLst/>
              </a:rPr>
              <a:t>bim</a:t>
            </a:r>
            <a:r>
              <a:rPr lang="en-US" dirty="0">
                <a:effectLst/>
              </a:rPr>
              <a:t>, and .fam, which are faster to work with."</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18</a:t>
            </a:fld>
            <a:endParaRPr lang="en-US"/>
          </a:p>
        </p:txBody>
      </p:sp>
    </p:spTree>
    <p:extLst>
      <p:ext uri="{BB962C8B-B14F-4D97-AF65-F5344CB8AC3E}">
        <p14:creationId xmlns:p14="http://schemas.microsoft.com/office/powerpoint/2010/main" val="503063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Here’s what .ped and .map files look like. The .ped file has rows for each person, with columns like their family ID, individual ID, and their DNA data—each SNP is shown as two letters, like ‘A A’ or ‘A T,’ representing the two copies of their DNA. The .map file has info about each SNP, like which chromosome it’s on, its ID (like rs12345), and its position on the chromosome in base pairs, which is like its address on the DNA."</a:t>
            </a:r>
          </a:p>
          <a:p>
            <a:endParaRPr lang="en-US" dirty="0"/>
          </a:p>
          <a:p>
            <a:endParaRPr lang="en-US" dirty="0"/>
          </a:p>
          <a:p>
            <a:endParaRPr lang="en-US" dirty="0"/>
          </a:p>
          <a:p>
            <a:pPr>
              <a:buNone/>
            </a:pPr>
            <a:r>
              <a:rPr lang="en-US" dirty="0"/>
              <a:t>For </a:t>
            </a:r>
            <a:r>
              <a:rPr lang="en-US" b="1" dirty="0"/>
              <a:t>quantitative</a:t>
            </a:r>
            <a:r>
              <a:rPr lang="en-US" dirty="0"/>
              <a:t> traits: A real number (e.g., 172.4, 0.57, etc.)</a:t>
            </a:r>
          </a:p>
          <a:p>
            <a:r>
              <a:rPr lang="en-US" dirty="0"/>
              <a:t>For </a:t>
            </a:r>
            <a:r>
              <a:rPr lang="en-US" b="1" dirty="0"/>
              <a:t>case/control</a:t>
            </a:r>
            <a:r>
              <a:rPr lang="en-US" dirty="0"/>
              <a:t> traits: Usually coded as 1 = control, 2 = case</a:t>
            </a:r>
          </a:p>
          <a:p>
            <a:endParaRPr lang="en-US" dirty="0"/>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19</a:t>
            </a:fld>
            <a:endParaRPr lang="en-US"/>
          </a:p>
        </p:txBody>
      </p:sp>
    </p:spTree>
    <p:extLst>
      <p:ext uri="{BB962C8B-B14F-4D97-AF65-F5344CB8AC3E}">
        <p14:creationId xmlns:p14="http://schemas.microsoft.com/office/powerpoint/2010/main" val="41587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SNP metadata (no genotype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"Here’s what .ped and .map files look like. The .ped file has rows for each person, with columns like their family ID, individual ID, and their DNA data—each SNP is shown as two letters, like ‘A A’ or ‘A T,’ representing the two copies of their DNA. The .map file has info about each SNP, like which chromosome it’s on, its ID (like rs12345), and its position on the chromosome in base pairs, which is like its address on the DNA."</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20</a:t>
            </a:fld>
            <a:endParaRPr lang="en-US"/>
          </a:p>
        </p:txBody>
      </p:sp>
    </p:spTree>
    <p:extLst>
      <p:ext uri="{BB962C8B-B14F-4D97-AF65-F5344CB8AC3E}">
        <p14:creationId xmlns:p14="http://schemas.microsoft.com/office/powerpoint/2010/main" val="2646450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"Now let’s look at the other format: .bed, .</a:t>
            </a:r>
            <a:r>
              <a:rPr lang="en-US" dirty="0" err="1">
                <a:effectLst/>
              </a:rPr>
              <a:t>bim</a:t>
            </a:r>
            <a:r>
              <a:rPr lang="en-US" dirty="0">
                <a:effectLst/>
              </a:rPr>
              <a:t>, and .fam files. The .bed file is a compressed version of the DNA data, so it’s not human-readable, but it’s faster for computers to use. The .</a:t>
            </a:r>
            <a:r>
              <a:rPr lang="en-US" dirty="0" err="1">
                <a:effectLst/>
              </a:rPr>
              <a:t>bim</a:t>
            </a:r>
            <a:r>
              <a:rPr lang="en-US" dirty="0">
                <a:effectLst/>
              </a:rPr>
              <a:t> file is like the .map file, listing each SNP’s chromosome, ID, position, and the two possible alleles of the SNP, like ‘A’ and ‘G.’ The .fam file has info about each person, like their family ID, individual ID, and whether they’re a case or control, but it doesn’t include the DNA data itself."</a:t>
            </a:r>
          </a:p>
          <a:p>
            <a:pPr>
              <a:buNone/>
            </a:pPr>
            <a:endParaRPr lang="en-US" b="1" dirty="0"/>
          </a:p>
          <a:p>
            <a:pPr>
              <a:buNone/>
            </a:pPr>
            <a:endParaRPr lang="en-US" b="1" dirty="0"/>
          </a:p>
          <a:p>
            <a:pPr>
              <a:buNone/>
            </a:pPr>
            <a:endParaRPr lang="en-US" b="1" dirty="0"/>
          </a:p>
          <a:p>
            <a:pPr>
              <a:buNone/>
            </a:pPr>
            <a:r>
              <a:rPr lang="en-US" b="1" dirty="0"/>
              <a:t>Extension</a:t>
            </a:r>
            <a:r>
              <a:rPr lang="en-US" dirty="0"/>
              <a:t>: .bed</a:t>
            </a:r>
          </a:p>
          <a:p>
            <a:pPr>
              <a:buNone/>
            </a:pPr>
            <a:r>
              <a:rPr lang="en-US" b="1" dirty="0"/>
              <a:t>Content</a:t>
            </a:r>
            <a:r>
              <a:rPr lang="en-US" dirty="0"/>
              <a:t>: </a:t>
            </a:r>
            <a:r>
              <a:rPr lang="en-US" b="1" dirty="0"/>
              <a:t>Binary-encoded genotype data</a:t>
            </a:r>
            <a:endParaRPr lang="en-US" dirty="0"/>
          </a:p>
          <a:p>
            <a:pPr>
              <a:buNone/>
            </a:pPr>
            <a:r>
              <a:rPr lang="en-US" b="1" dirty="0"/>
              <a:t>Advantage</a:t>
            </a:r>
            <a:r>
              <a:rPr lang="en-US" dirty="0"/>
              <a:t>: Faster loading, smaller file size.</a:t>
            </a:r>
          </a:p>
          <a:p>
            <a:r>
              <a:rPr lang="en-US" dirty="0"/>
              <a:t>Requires .</a:t>
            </a:r>
            <a:r>
              <a:rPr lang="en-US" dirty="0" err="1"/>
              <a:t>bim</a:t>
            </a:r>
            <a:r>
              <a:rPr lang="en-US" dirty="0"/>
              <a:t> and .fam to interpret.</a:t>
            </a:r>
          </a:p>
          <a:p>
            <a:endParaRPr lang="en-US" dirty="0"/>
          </a:p>
          <a:p>
            <a:pPr>
              <a:buNone/>
            </a:pPr>
            <a:r>
              <a:rPr lang="en-US" b="1" dirty="0"/>
              <a:t>Extension</a:t>
            </a:r>
            <a:r>
              <a:rPr lang="en-US" dirty="0"/>
              <a:t>: .</a:t>
            </a:r>
            <a:r>
              <a:rPr lang="en-US" dirty="0" err="1"/>
              <a:t>bim</a:t>
            </a:r>
            <a:endParaRPr lang="en-US" dirty="0"/>
          </a:p>
          <a:p>
            <a:pPr>
              <a:buNone/>
            </a:pPr>
            <a:r>
              <a:rPr lang="en-US" b="1" dirty="0"/>
              <a:t>Content</a:t>
            </a:r>
            <a:r>
              <a:rPr lang="en-US" dirty="0"/>
              <a:t>: SNP metadata.</a:t>
            </a:r>
          </a:p>
          <a:p>
            <a:pPr>
              <a:buNone/>
            </a:pPr>
            <a:r>
              <a:rPr lang="en-US" b="1" dirty="0"/>
              <a:t>Structure</a:t>
            </a:r>
            <a:r>
              <a:rPr lang="en-US" dirty="0"/>
              <a:t> (tab-delimited):</a:t>
            </a:r>
          </a:p>
          <a:p>
            <a:endParaRPr lang="en-US" dirty="0"/>
          </a:p>
          <a:p>
            <a:endParaRPr lang="en-US" dirty="0"/>
          </a:p>
          <a:p>
            <a:pPr>
              <a:buNone/>
            </a:pPr>
            <a:r>
              <a:rPr lang="en-US" b="1" dirty="0"/>
              <a:t>Extension</a:t>
            </a:r>
            <a:r>
              <a:rPr lang="en-US" dirty="0"/>
              <a:t>: .fam</a:t>
            </a:r>
          </a:p>
          <a:p>
            <a:pPr>
              <a:buNone/>
            </a:pPr>
            <a:r>
              <a:rPr lang="en-US" b="1" dirty="0"/>
              <a:t>Content</a:t>
            </a:r>
            <a:r>
              <a:rPr lang="en-US" dirty="0"/>
              <a:t>: Sample metadata (like PED without genotype columns).</a:t>
            </a:r>
          </a:p>
          <a:p>
            <a:r>
              <a:rPr lang="en-US" b="1" dirty="0"/>
              <a:t>Structure</a:t>
            </a:r>
            <a:r>
              <a:rPr lang="en-US" dirty="0"/>
              <a:t> (space-delimited):</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22</a:t>
            </a:fld>
            <a:endParaRPr lang="en-US"/>
          </a:p>
        </p:txBody>
      </p:sp>
    </p:spTree>
    <p:extLst>
      <p:ext uri="{BB962C8B-B14F-4D97-AF65-F5344CB8AC3E}">
        <p14:creationId xmlns:p14="http://schemas.microsoft.com/office/powerpoint/2010/main" val="310798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"Now let’s look at the other format: .bed, .</a:t>
            </a:r>
            <a:r>
              <a:rPr lang="en-US" dirty="0" err="1">
                <a:effectLst/>
              </a:rPr>
              <a:t>bim</a:t>
            </a:r>
            <a:r>
              <a:rPr lang="en-US" dirty="0">
                <a:effectLst/>
              </a:rPr>
              <a:t>, and .fam files. The .bed file is a compressed version of the DNA data, so it’s not human-readable, but it’s faster for computers to use. The .</a:t>
            </a:r>
            <a:r>
              <a:rPr lang="en-US" dirty="0" err="1">
                <a:effectLst/>
              </a:rPr>
              <a:t>bim</a:t>
            </a:r>
            <a:r>
              <a:rPr lang="en-US" dirty="0">
                <a:effectLst/>
              </a:rPr>
              <a:t> file is like the .map file, listing each SNP’s chromosome, ID, position, and the two possible versions of the SNP, like ‘A’ and ‘G.’ The .fam file has info about each person, like their family ID, individual ID, and whether they’re a case or control, but it doesn’t include the DNA data itself."</a:t>
            </a:r>
          </a:p>
          <a:p>
            <a:pPr>
              <a:buNone/>
            </a:pPr>
            <a:endParaRPr lang="en-US" b="1" dirty="0"/>
          </a:p>
          <a:p>
            <a:pPr>
              <a:buNone/>
            </a:pPr>
            <a:endParaRPr lang="en-US" b="1" dirty="0"/>
          </a:p>
          <a:p>
            <a:pPr>
              <a:buNone/>
            </a:pPr>
            <a:endParaRPr lang="en-US" b="1" dirty="0"/>
          </a:p>
          <a:p>
            <a:pPr>
              <a:buNone/>
            </a:pPr>
            <a:r>
              <a:rPr lang="en-US" b="1" dirty="0"/>
              <a:t>Extension</a:t>
            </a:r>
            <a:r>
              <a:rPr lang="en-US" dirty="0"/>
              <a:t>: .bed</a:t>
            </a:r>
          </a:p>
          <a:p>
            <a:pPr>
              <a:buNone/>
            </a:pPr>
            <a:r>
              <a:rPr lang="en-US" b="1" dirty="0"/>
              <a:t>Content</a:t>
            </a:r>
            <a:r>
              <a:rPr lang="en-US" dirty="0"/>
              <a:t>: </a:t>
            </a:r>
            <a:r>
              <a:rPr lang="en-US" b="1" dirty="0"/>
              <a:t>Binary-encoded genotype data</a:t>
            </a:r>
            <a:endParaRPr lang="en-US" dirty="0"/>
          </a:p>
          <a:p>
            <a:pPr>
              <a:buNone/>
            </a:pPr>
            <a:r>
              <a:rPr lang="en-US" b="1" dirty="0"/>
              <a:t>Advantage</a:t>
            </a:r>
            <a:r>
              <a:rPr lang="en-US" dirty="0"/>
              <a:t>: Faster loading, smaller file size.</a:t>
            </a:r>
          </a:p>
          <a:p>
            <a:r>
              <a:rPr lang="en-US" dirty="0"/>
              <a:t>Requires .</a:t>
            </a:r>
            <a:r>
              <a:rPr lang="en-US" dirty="0" err="1"/>
              <a:t>bim</a:t>
            </a:r>
            <a:r>
              <a:rPr lang="en-US" dirty="0"/>
              <a:t> and .fam to interpret.</a:t>
            </a:r>
          </a:p>
          <a:p>
            <a:endParaRPr lang="en-US" dirty="0"/>
          </a:p>
          <a:p>
            <a:pPr>
              <a:buNone/>
            </a:pPr>
            <a:r>
              <a:rPr lang="en-US" b="1" dirty="0"/>
              <a:t>Extension</a:t>
            </a:r>
            <a:r>
              <a:rPr lang="en-US" dirty="0"/>
              <a:t>: .</a:t>
            </a:r>
            <a:r>
              <a:rPr lang="en-US" dirty="0" err="1"/>
              <a:t>bim</a:t>
            </a:r>
            <a:endParaRPr lang="en-US" dirty="0"/>
          </a:p>
          <a:p>
            <a:pPr>
              <a:buNone/>
            </a:pPr>
            <a:r>
              <a:rPr lang="en-US" b="1" dirty="0"/>
              <a:t>Content</a:t>
            </a:r>
            <a:r>
              <a:rPr lang="en-US" dirty="0"/>
              <a:t>: SNP metadata.</a:t>
            </a:r>
          </a:p>
          <a:p>
            <a:pPr>
              <a:buNone/>
            </a:pPr>
            <a:r>
              <a:rPr lang="en-US" b="1" dirty="0"/>
              <a:t>Structure</a:t>
            </a:r>
            <a:r>
              <a:rPr lang="en-US" dirty="0"/>
              <a:t> (tab-delimited):</a:t>
            </a:r>
          </a:p>
          <a:p>
            <a:endParaRPr lang="en-US" dirty="0"/>
          </a:p>
          <a:p>
            <a:endParaRPr lang="en-US" dirty="0"/>
          </a:p>
          <a:p>
            <a:pPr>
              <a:buNone/>
            </a:pPr>
            <a:r>
              <a:rPr lang="en-US" b="1" dirty="0"/>
              <a:t>Extension</a:t>
            </a:r>
            <a:r>
              <a:rPr lang="en-US" dirty="0"/>
              <a:t>: .fam</a:t>
            </a:r>
          </a:p>
          <a:p>
            <a:pPr>
              <a:buNone/>
            </a:pPr>
            <a:r>
              <a:rPr lang="en-US" b="1" dirty="0"/>
              <a:t>Content</a:t>
            </a:r>
            <a:r>
              <a:rPr lang="en-US" dirty="0"/>
              <a:t>: Sample metadata (like PED without genotype columns).</a:t>
            </a:r>
          </a:p>
          <a:p>
            <a:r>
              <a:rPr lang="en-US" b="1" dirty="0"/>
              <a:t>Structure</a:t>
            </a:r>
            <a:r>
              <a:rPr lang="en-US" dirty="0"/>
              <a:t> (space-delimited):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23</a:t>
            </a:fld>
            <a:endParaRPr lang="en-US"/>
          </a:p>
        </p:txBody>
      </p:sp>
    </p:spTree>
    <p:extLst>
      <p:ext uri="{BB962C8B-B14F-4D97-AF65-F5344CB8AC3E}">
        <p14:creationId xmlns:p14="http://schemas.microsoft.com/office/powerpoint/2010/main" val="160638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"Hi everyone! Today we’re talking about GWAS, which stands for Genome-Wide Association Study. This is a method we use to find connections between tiny changes in our DNA and certain traits or diseases, like diabetes or height. We’ll go through how it works, why it’s useful, and how to analyze the data step by step."</a:t>
            </a:r>
            <a:endParaRPr lang="en-US" dirty="0"/>
          </a:p>
          <a:p>
            <a:endParaRPr lang="en-US" dirty="0"/>
          </a:p>
          <a:p>
            <a:endParaRPr lang="en-US" dirty="0"/>
          </a:p>
          <a:p>
            <a:r>
              <a:rPr lang="en-US" dirty="0"/>
              <a:t>https://</a:t>
            </a:r>
            <a:r>
              <a:rPr lang="en-US" dirty="0" err="1"/>
              <a:t>cloufield.github.io</a:t>
            </a:r>
            <a:r>
              <a:rPr lang="en-US" dirty="0"/>
              <a:t>/</a:t>
            </a:r>
            <a:r>
              <a:rPr lang="en-US" dirty="0" err="1"/>
              <a:t>GWASTutorial</a:t>
            </a:r>
            <a:r>
              <a:rPr lang="en-US" dirty="0"/>
              <a:t>/</a:t>
            </a:r>
          </a:p>
          <a:p>
            <a:endParaRPr lang="en-US" dirty="0"/>
          </a:p>
          <a:p>
            <a:r>
              <a:rPr lang="en-US" dirty="0"/>
              <a:t>https://</a:t>
            </a:r>
            <a:r>
              <a:rPr lang="en-US" dirty="0" err="1"/>
              <a:t>youtu.be</a:t>
            </a:r>
            <a:r>
              <a:rPr lang="en-US" dirty="0"/>
              <a:t>/7QMSZx3io-Q?si=mTMh0npsk28Jo7pa</a:t>
            </a:r>
          </a:p>
        </p:txBody>
      </p:sp>
      <p:sp>
        <p:nvSpPr>
          <p:cNvPr id="4" name="Slide Number Placeholder 3"/>
          <p:cNvSpPr>
            <a:spLocks noGrp="1"/>
          </p:cNvSpPr>
          <p:nvPr>
            <p:ph type="sldNum" sz="quarter" idx="5"/>
          </p:nvPr>
        </p:nvSpPr>
        <p:spPr/>
        <p:txBody>
          <a:bodyPr/>
          <a:lstStyle/>
          <a:p>
            <a:fld id="{0658FB9E-0617-F245-A605-81DB2967C6ED}" type="slidenum">
              <a:rPr lang="en-US" smtClean="0"/>
              <a:t>4</a:t>
            </a:fld>
            <a:endParaRPr lang="en-US"/>
          </a:p>
        </p:txBody>
      </p:sp>
    </p:spTree>
    <p:extLst>
      <p:ext uri="{BB962C8B-B14F-4D97-AF65-F5344CB8AC3E}">
        <p14:creationId xmlns:p14="http://schemas.microsoft.com/office/powerpoint/2010/main" val="3918423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.fam file has important details about each person in the study. Here’s what the columns mean: the first is the family ID, the second is the individual ID, the third and fourth are the IDs of the parents (0 means unknown), the fifth is sex—1 for male, 2 for female, 0 for unknown—and the sixth is the phenotype, which tells us if they’re a case or control. For example, 1 means control, 2 means case, and 0 or -9 means missing data. This helps us keep track of who’s who in the study."</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24</a:t>
            </a:fld>
            <a:endParaRPr lang="en-US"/>
          </a:p>
        </p:txBody>
      </p:sp>
    </p:spTree>
    <p:extLst>
      <p:ext uri="{BB962C8B-B14F-4D97-AF65-F5344CB8AC3E}">
        <p14:creationId xmlns:p14="http://schemas.microsoft.com/office/powerpoint/2010/main" val="2071873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"Before we analyze the data, we need to clean it up—this is called quality control. We check for things that could mess up our results, like batch effects (differences in how the DNA was processed), SNP quality (are some SNPs poorly measured?), and sample quality (are some people’s DNA data unreliable?). We look at things like missing data, Hardy-Weinberg Equilibrium (which checks if SNP frequencies are as expected), minor allele frequency (how common the SNP is), relatedness between people, and population structure (differences in ancestry). The next slides will show how we do this."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25</a:t>
            </a:fld>
            <a:endParaRPr lang="en-US"/>
          </a:p>
        </p:txBody>
      </p:sp>
    </p:spTree>
    <p:extLst>
      <p:ext uri="{BB962C8B-B14F-4D97-AF65-F5344CB8AC3E}">
        <p14:creationId xmlns:p14="http://schemas.microsoft.com/office/powerpoint/2010/main" val="2421295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"First, we check for missing data. Some SNPs might have a lot of missing information because of bad measurements, so we remove those using a PLINK command called --</a:t>
            </a:r>
            <a:r>
              <a:rPr lang="en-US" dirty="0" err="1">
                <a:effectLst/>
              </a:rPr>
              <a:t>geno</a:t>
            </a:r>
            <a:r>
              <a:rPr lang="en-US" dirty="0">
                <a:effectLst/>
              </a:rPr>
              <a:t>. Here, we set a threshold of 0.05, meaning we remove SNPs with more than 5% missing data. We also check for people with lots of missing DNA data using the --mind command, again with a 5% threshold. Why? Missing data can lead to wrong results, so we want to make sure our data is reliable before we analyze it."</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26</a:t>
            </a:fld>
            <a:endParaRPr lang="en-US"/>
          </a:p>
        </p:txBody>
      </p:sp>
    </p:spTree>
    <p:extLst>
      <p:ext uri="{BB962C8B-B14F-4D97-AF65-F5344CB8AC3E}">
        <p14:creationId xmlns:p14="http://schemas.microsoft.com/office/powerpoint/2010/main" val="2842724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"Next, we filter out rare SNPs using the minor allele frequency, or MAF. We use the --</a:t>
            </a:r>
            <a:r>
              <a:rPr lang="en-US" dirty="0" err="1">
                <a:effectLst/>
              </a:rPr>
              <a:t>maf</a:t>
            </a:r>
            <a:r>
              <a:rPr lang="en-US" dirty="0">
                <a:effectLst/>
              </a:rPr>
              <a:t> command to remove SNPs where the rare allele called the minor allele is in less than 1% of people, because rare SNPs can be hard to analyze accurately. Then, we check Hardy-Weinberg Equilibrium, or HWE, using the --</a:t>
            </a:r>
            <a:r>
              <a:rPr lang="en-US" dirty="0" err="1">
                <a:effectLst/>
              </a:rPr>
              <a:t>hwe</a:t>
            </a:r>
            <a:r>
              <a:rPr lang="en-US" dirty="0">
                <a:effectLst/>
              </a:rPr>
              <a:t> command. HWE is a rule that says the frequency of SNP alleles should be stable in a population unless something’s wrong, like a genotyping error. We remove SNPs that violate HWE in controls, with a threshold of 1e-6, meaning the chance of this happening by random chance is less than 1 in a million."</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27</a:t>
            </a:fld>
            <a:endParaRPr lang="en-US"/>
          </a:p>
        </p:txBody>
      </p:sp>
    </p:spTree>
    <p:extLst>
      <p:ext uri="{BB962C8B-B14F-4D97-AF65-F5344CB8AC3E}">
        <p14:creationId xmlns:p14="http://schemas.microsoft.com/office/powerpoint/2010/main" val="1813430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"We also check if the reported sex of each person matches their DNA. PLINK’s --check-sex command looks at the X chromosome—females should have two X chromosomes, so they can have two different alleles of a SNP, while males have one X, so they can’t. If the reported sex doesn’t match the DNA, it might mean the samples got mixed up, so we can fix or remove those samples to avoid mistakes in our analysis."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28</a:t>
            </a:fld>
            <a:endParaRPr lang="en-US"/>
          </a:p>
        </p:txBody>
      </p:sp>
    </p:spTree>
    <p:extLst>
      <p:ext uri="{BB962C8B-B14F-4D97-AF65-F5344CB8AC3E}">
        <p14:creationId xmlns:p14="http://schemas.microsoft.com/office/powerpoint/2010/main" val="1581540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"Now we check for relatedness and heterozygosity. Heterozygosity means having two different alleles of a SNP, like ‘A T.’ We use the --het command to check if some people have unusual levels of heterozygosity, which might mean their sample is contaminated. We also check for relatedness using the --genome command. GWAS assumes people aren’t related, but if they are—like siblings—their DNA will be too similar. We look for pairs with an IBD score over 0.185, which means they’re likely first- or second-degree relatives, and remove one person from each related pair."</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29</a:t>
            </a:fld>
            <a:endParaRPr lang="en-US"/>
          </a:p>
        </p:txBody>
      </p:sp>
    </p:spTree>
    <p:extLst>
      <p:ext uri="{BB962C8B-B14F-4D97-AF65-F5344CB8AC3E}">
        <p14:creationId xmlns:p14="http://schemas.microsoft.com/office/powerpoint/2010/main" val="724421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"Finally, we check for population structure, which means differences in ancestry between people in the study. </a:t>
            </a:r>
            <a:r>
              <a:rPr lang="en-US" dirty="0"/>
              <a:t>Imagine your dataset includes people from multiple ancestries — like European and African populations. Their allele frequencies differ — not due to disease, but due to </a:t>
            </a:r>
            <a:r>
              <a:rPr lang="en-US" b="1" dirty="0"/>
              <a:t>population </a:t>
            </a:r>
            <a:r>
              <a:rPr lang="en-US" b="1" dirty="0" err="1"/>
              <a:t>history</a:t>
            </a:r>
            <a:r>
              <a:rPr lang="en-US" dirty="0" err="1"/>
              <a:t>.Without</a:t>
            </a:r>
            <a:r>
              <a:rPr lang="en-US" dirty="0"/>
              <a:t> correcting for ancestry, your GWAS might falsely identify SNPs that just </a:t>
            </a:r>
            <a:r>
              <a:rPr lang="en-US" b="1" dirty="0"/>
              <a:t>tag population differences</a:t>
            </a:r>
            <a:r>
              <a:rPr lang="en-US" dirty="0"/>
              <a:t>, not the actual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 We use the --</a:t>
            </a:r>
            <a:r>
              <a:rPr lang="en-US" dirty="0" err="1">
                <a:effectLst/>
              </a:rPr>
              <a:t>pca</a:t>
            </a:r>
            <a:r>
              <a:rPr lang="en-US" dirty="0">
                <a:effectLst/>
              </a:rPr>
              <a:t> command in PLINK to run a Principal Component Analysis, or PCA, which identifies these ancestry differences. We can then use this info to adjust our analysis so ancestry doesn’t mess up our results."</a:t>
            </a:r>
          </a:p>
          <a:p>
            <a:endParaRPr lang="en-US" dirty="0"/>
          </a:p>
          <a:p>
            <a:endParaRPr lang="en-US" dirty="0"/>
          </a:p>
          <a:p>
            <a:endParaRPr lang="en-US" dirty="0"/>
          </a:p>
          <a:p>
            <a:r>
              <a:rPr lang="en-US" dirty="0">
                <a:effectLst/>
              </a:rPr>
              <a:t>. For example, if some people are European and others are African, their DNA might differ in ways that aren’t related to the disease, which can lead to false results</a:t>
            </a:r>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30</a:t>
            </a:fld>
            <a:endParaRPr lang="en-US"/>
          </a:p>
        </p:txBody>
      </p:sp>
    </p:spTree>
    <p:extLst>
      <p:ext uri="{BB962C8B-B14F-4D97-AF65-F5344CB8AC3E}">
        <p14:creationId xmlns:p14="http://schemas.microsoft.com/office/powerpoint/2010/main" val="1433315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"Once our data is clean, we do statistical tests to find SNPs associated with the disease. For traits that are numbers, like height, we use a method called a generalized linear model, or GLM. For diseases, where people are either cases or controls, we use logistic regression, which compares the two groups to see which SNPs are more common in cases. These tests give us a p-value, which tells us how likely it is that our result happened by chance."</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31</a:t>
            </a:fld>
            <a:endParaRPr lang="en-US"/>
          </a:p>
        </p:txBody>
      </p:sp>
    </p:spTree>
    <p:extLst>
      <p:ext uri="{BB962C8B-B14F-4D97-AF65-F5344CB8AC3E}">
        <p14:creationId xmlns:p14="http://schemas.microsoft.com/office/powerpoint/2010/main" val="164849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"For case-control studies, we make a table comparing cases and controls for each SNP. We count how often each allele of the SNP appears in each group and use a chi-square test to see if the difference is significant. We also calculate an odds ratio, or OR, which tells us how much more likely the SNP is in cases versus controls. If the OR is greater than 1, the SNP might increase disease risk. If it’s less than 1, it might protect against the disease. The chi-square test gives us a p-value to check if the result is real or just random chance."</a:t>
            </a:r>
          </a:p>
          <a:p>
            <a:pPr>
              <a:buNone/>
            </a:pPr>
            <a:endParaRPr lang="en-US" dirty="0"/>
          </a:p>
          <a:p>
            <a:pPr>
              <a:buNone/>
            </a:pPr>
            <a:endParaRPr lang="en-US" dirty="0"/>
          </a:p>
          <a:p>
            <a:pPr>
              <a:buNone/>
            </a:pPr>
            <a:endParaRPr lang="en-US" dirty="0"/>
          </a:p>
          <a:p>
            <a:pPr>
              <a:buNone/>
            </a:pPr>
            <a:r>
              <a:rPr lang="en-US" dirty="0"/>
              <a:t>In a GWAS, we typically have:</a:t>
            </a:r>
          </a:p>
          <a:p>
            <a:pPr>
              <a:buFont typeface="Arial" panose="020B0604020202020204" pitchFamily="34" charset="0"/>
              <a:buChar char="•"/>
            </a:pPr>
            <a:r>
              <a:rPr lang="en-US" dirty="0"/>
              <a:t>A set of </a:t>
            </a:r>
            <a:r>
              <a:rPr lang="en-US" b="1" dirty="0"/>
              <a:t>cases</a:t>
            </a:r>
            <a:r>
              <a:rPr lang="en-US" dirty="0"/>
              <a:t> (individuals with the disease) and </a:t>
            </a:r>
            <a:r>
              <a:rPr lang="en-US" b="1" dirty="0"/>
              <a:t>controls</a:t>
            </a:r>
            <a:r>
              <a:rPr lang="en-US" dirty="0"/>
              <a:t> (without the disease)</a:t>
            </a:r>
          </a:p>
          <a:p>
            <a:pPr>
              <a:buFont typeface="Arial" panose="020B0604020202020204" pitchFamily="34" charset="0"/>
              <a:buChar char="•"/>
            </a:pPr>
            <a:r>
              <a:rPr lang="en-US" dirty="0"/>
              <a:t>For each SNP, individuals are categorized by </a:t>
            </a:r>
            <a:r>
              <a:rPr lang="en-US" b="1" dirty="0"/>
              <a:t>genotype</a:t>
            </a:r>
            <a:r>
              <a:rPr lang="en-US" dirty="0"/>
              <a:t> (e.g., G or T)</a:t>
            </a:r>
          </a:p>
          <a:p>
            <a:pPr>
              <a:buFont typeface="Arial" panose="020B0604020202020204" pitchFamily="34" charset="0"/>
              <a:buChar char="•"/>
            </a:pPr>
            <a:endParaRPr lang="en-US" dirty="0"/>
          </a:p>
          <a:p>
            <a:pPr>
              <a:buNone/>
            </a:pPr>
            <a:r>
              <a:rPr lang="en-US" dirty="0" err="1"/>
              <a:t>n₁A</a:t>
            </a:r>
            <a:r>
              <a:rPr lang="en-US" dirty="0"/>
              <a:t>: Number of G alleles in cases</a:t>
            </a:r>
          </a:p>
          <a:p>
            <a:pPr>
              <a:buNone/>
            </a:pPr>
            <a:r>
              <a:rPr lang="en-US" dirty="0" err="1"/>
              <a:t>n₁U</a:t>
            </a:r>
            <a:r>
              <a:rPr lang="en-US" dirty="0"/>
              <a:t>: Number of G alleles in controls</a:t>
            </a:r>
          </a:p>
          <a:p>
            <a:pPr>
              <a:buNone/>
            </a:pPr>
            <a:r>
              <a:rPr lang="en-US" dirty="0" err="1"/>
              <a:t>n₀A</a:t>
            </a:r>
            <a:r>
              <a:rPr lang="en-US" dirty="0"/>
              <a:t>: Number of T alleles in cases</a:t>
            </a:r>
          </a:p>
          <a:p>
            <a:r>
              <a:rPr lang="en-US" dirty="0" err="1"/>
              <a:t>n₀U</a:t>
            </a:r>
            <a:r>
              <a:rPr lang="en-US" dirty="0"/>
              <a:t>: Number of T alleles in controls</a:t>
            </a:r>
          </a:p>
          <a:p>
            <a:pPr>
              <a:buFont typeface="Arial" panose="020B0604020202020204" pitchFamily="34" charset="0"/>
              <a:buChar char="•"/>
            </a:pPr>
            <a:endParaRPr lang="en-US" dirty="0"/>
          </a:p>
          <a:p>
            <a:pPr>
              <a:buNone/>
            </a:pPr>
            <a:r>
              <a:rPr lang="en-US" dirty="0"/>
              <a:t>You use a </a:t>
            </a:r>
            <a:r>
              <a:rPr lang="en-US" b="1" dirty="0"/>
              <a:t>chi-square test (</a:t>
            </a:r>
            <a:r>
              <a:rPr lang="el-GR" b="1" dirty="0"/>
              <a:t>χ²)</a:t>
            </a:r>
            <a:r>
              <a:rPr lang="el-GR" dirty="0"/>
              <a:t> </a:t>
            </a:r>
            <a:r>
              <a:rPr lang="en-US" dirty="0"/>
              <a:t>to test if allele frequencies differ between cases and controls:</a:t>
            </a:r>
          </a:p>
          <a:p>
            <a:pPr>
              <a:buNone/>
            </a:pPr>
            <a:r>
              <a:rPr lang="el-GR" dirty="0"/>
              <a:t>χ2=∑</a:t>
            </a:r>
            <a:r>
              <a:rPr lang="en-US" dirty="0" err="1"/>
              <a:t>i</a:t>
            </a:r>
            <a:r>
              <a:rPr lang="en-US" dirty="0"/>
              <a:t>=01∑j=AU(</a:t>
            </a:r>
            <a:r>
              <a:rPr lang="en-US" dirty="0" err="1"/>
              <a:t>nij</a:t>
            </a:r>
            <a:r>
              <a:rPr lang="en-US" dirty="0"/>
              <a:t>−E[</a:t>
            </a:r>
            <a:r>
              <a:rPr lang="en-US" dirty="0" err="1"/>
              <a:t>nij</a:t>
            </a:r>
            <a:r>
              <a:rPr lang="en-US" dirty="0"/>
              <a:t>])2E[</a:t>
            </a:r>
            <a:r>
              <a:rPr lang="en-US" dirty="0" err="1"/>
              <a:t>nij</a:t>
            </a:r>
            <a:r>
              <a:rPr lang="en-US" dirty="0"/>
              <a:t>]\chi^2 = \sum_{</a:t>
            </a:r>
            <a:r>
              <a:rPr lang="en-US" dirty="0" err="1"/>
              <a:t>i</a:t>
            </a:r>
            <a:r>
              <a:rPr lang="en-US" dirty="0"/>
              <a:t>=0}^{1} \sum_{j=A}^{U} \frac{(n_{</a:t>
            </a:r>
            <a:r>
              <a:rPr lang="en-US" dirty="0" err="1"/>
              <a:t>ij</a:t>
            </a:r>
            <a:r>
              <a:rPr lang="en-US" dirty="0"/>
              <a:t>} - \</a:t>
            </a:r>
            <a:r>
              <a:rPr lang="en-US" dirty="0" err="1"/>
              <a:t>mathbb</a:t>
            </a:r>
            <a:r>
              <a:rPr lang="en-US" dirty="0"/>
              <a:t>{E}[n_{</a:t>
            </a:r>
            <a:r>
              <a:rPr lang="en-US" dirty="0" err="1"/>
              <a:t>ij</a:t>
            </a:r>
            <a:r>
              <a:rPr lang="en-US" dirty="0"/>
              <a:t>}])^2}{\</a:t>
            </a:r>
            <a:r>
              <a:rPr lang="en-US" dirty="0" err="1"/>
              <a:t>mathbb</a:t>
            </a:r>
            <a:r>
              <a:rPr lang="en-US" dirty="0"/>
              <a:t>{E}[n_{</a:t>
            </a:r>
            <a:r>
              <a:rPr lang="en-US" dirty="0" err="1"/>
              <a:t>ij</a:t>
            </a:r>
            <a:r>
              <a:rPr lang="en-US" dirty="0"/>
              <a:t>}]}</a:t>
            </a:r>
            <a:r>
              <a:rPr lang="el-GR" dirty="0"/>
              <a:t>χ2=</a:t>
            </a:r>
            <a:r>
              <a:rPr lang="en-US" dirty="0" err="1"/>
              <a:t>i</a:t>
            </a:r>
            <a:r>
              <a:rPr lang="en-US" dirty="0"/>
              <a:t>=0∑1​j=A∑U​E[</a:t>
            </a:r>
            <a:r>
              <a:rPr lang="en-US" dirty="0" err="1"/>
              <a:t>nij</a:t>
            </a:r>
            <a:r>
              <a:rPr lang="en-US" dirty="0"/>
              <a:t>​](</a:t>
            </a:r>
            <a:r>
              <a:rPr lang="en-US" dirty="0" err="1"/>
              <a:t>nij</a:t>
            </a:r>
            <a:r>
              <a:rPr lang="en-US" dirty="0"/>
              <a:t>​−E[</a:t>
            </a:r>
            <a:r>
              <a:rPr lang="en-US" dirty="0" err="1"/>
              <a:t>nij</a:t>
            </a:r>
            <a:r>
              <a:rPr lang="en-US" dirty="0"/>
              <a:t>​])2​ Where:</a:t>
            </a:r>
          </a:p>
          <a:p>
            <a:pPr>
              <a:buFont typeface="Arial" panose="020B0604020202020204" pitchFamily="34" charset="0"/>
              <a:buChar char="•"/>
            </a:pPr>
            <a:r>
              <a:rPr lang="en-US" dirty="0"/>
              <a:t>E[</a:t>
            </a:r>
            <a:r>
              <a:rPr lang="en-US" dirty="0" err="1"/>
              <a:t>nij</a:t>
            </a:r>
            <a:r>
              <a:rPr lang="en-US" dirty="0"/>
              <a:t>]=</a:t>
            </a:r>
            <a:r>
              <a:rPr lang="en-US" dirty="0" err="1"/>
              <a:t>ni</a:t>
            </a:r>
            <a:r>
              <a:rPr lang="en-US" dirty="0"/>
              <a:t>.⋅</a:t>
            </a:r>
            <a:r>
              <a:rPr lang="en-US" dirty="0" err="1"/>
              <a:t>n.jn</a:t>
            </a:r>
            <a:r>
              <a:rPr lang="en-US" dirty="0"/>
              <a:t>..\</a:t>
            </a:r>
            <a:r>
              <a:rPr lang="en-US" dirty="0" err="1"/>
              <a:t>mathbb</a:t>
            </a:r>
            <a:r>
              <a:rPr lang="en-US" dirty="0"/>
              <a:t>{E}[n_{</a:t>
            </a:r>
            <a:r>
              <a:rPr lang="en-US" dirty="0" err="1"/>
              <a:t>ij</a:t>
            </a:r>
            <a:r>
              <a:rPr lang="en-US" dirty="0"/>
              <a:t>}] = \frac{n_{</a:t>
            </a:r>
            <a:r>
              <a:rPr lang="en-US" dirty="0" err="1"/>
              <a:t>i</a:t>
            </a:r>
            <a:r>
              <a:rPr lang="en-US" dirty="0"/>
              <a:t>.} \</a:t>
            </a:r>
            <a:r>
              <a:rPr lang="en-US" dirty="0" err="1"/>
              <a:t>cdot</a:t>
            </a:r>
            <a:r>
              <a:rPr lang="en-US" dirty="0"/>
              <a:t> n_{.j}}{n..}E[</a:t>
            </a:r>
            <a:r>
              <a:rPr lang="en-US" dirty="0" err="1"/>
              <a:t>nij</a:t>
            </a:r>
            <a:r>
              <a:rPr lang="en-US" dirty="0"/>
              <a:t>​]=n..</a:t>
            </a:r>
            <a:r>
              <a:rPr lang="en-US" dirty="0" err="1"/>
              <a:t>ni</a:t>
            </a:r>
            <a:r>
              <a:rPr lang="en-US" dirty="0"/>
              <a:t>.​⋅</a:t>
            </a:r>
            <a:r>
              <a:rPr lang="en-US" dirty="0" err="1"/>
              <a:t>n.j</a:t>
            </a:r>
            <a:r>
              <a:rPr lang="en-US" dirty="0"/>
              <a:t>​​ is the expected count under the null hypothesis of no association.</a:t>
            </a:r>
          </a:p>
          <a:p>
            <a:pPr>
              <a:buNone/>
            </a:pPr>
            <a:r>
              <a:rPr lang="en-US" dirty="0"/>
              <a:t>If the observed counts deviate significantly from expected counts, the SNP may be associated with the disease.</a:t>
            </a:r>
          </a:p>
          <a:p>
            <a:pPr>
              <a:buNone/>
            </a:pPr>
            <a:r>
              <a:rPr lang="en-US" b="1" dirty="0"/>
              <a:t>💡 Odds Ratio (OR):</a:t>
            </a:r>
          </a:p>
          <a:p>
            <a:pPr>
              <a:buNone/>
            </a:pPr>
            <a:r>
              <a:rPr lang="en-US" dirty="0"/>
              <a:t>Another measure used is the </a:t>
            </a:r>
            <a:r>
              <a:rPr lang="en-US" b="1" dirty="0"/>
              <a:t>odds ratio</a:t>
            </a:r>
            <a:r>
              <a:rPr lang="en-US" dirty="0"/>
              <a:t> (OR), defined as:</a:t>
            </a:r>
          </a:p>
          <a:p>
            <a:pPr>
              <a:buNone/>
            </a:pPr>
            <a:r>
              <a:rPr lang="en-US" dirty="0"/>
              <a:t>OR=n1A⋅n0Un1</a:t>
            </a:r>
          </a:p>
          <a:p>
            <a:pPr>
              <a:buNone/>
            </a:pPr>
            <a:endParaRPr lang="en-US" dirty="0"/>
          </a:p>
          <a:p>
            <a:pPr>
              <a:buNone/>
            </a:pPr>
            <a:r>
              <a:rPr lang="en-US" dirty="0"/>
              <a:t>This compares:</a:t>
            </a:r>
          </a:p>
          <a:p>
            <a:pPr>
              <a:buFont typeface="Arial" panose="020B0604020202020204" pitchFamily="34" charset="0"/>
              <a:buChar char="•"/>
            </a:pPr>
            <a:r>
              <a:rPr lang="en-US" dirty="0"/>
              <a:t>Odds of having G (vs T) in cases vs. controls.</a:t>
            </a:r>
          </a:p>
          <a:p>
            <a:pPr>
              <a:buFont typeface="Arial" panose="020B0604020202020204" pitchFamily="34" charset="0"/>
              <a:buChar char="•"/>
            </a:pPr>
            <a:r>
              <a:rPr lang="en-US" dirty="0"/>
              <a:t>OR &gt; 1: G allele may be </a:t>
            </a:r>
            <a:r>
              <a:rPr lang="en-US" b="1" dirty="0"/>
              <a:t>risk allele</a:t>
            </a:r>
            <a:endParaRPr lang="en-US" dirty="0"/>
          </a:p>
          <a:p>
            <a:pPr>
              <a:buFont typeface="Arial" panose="020B0604020202020204" pitchFamily="34" charset="0"/>
              <a:buChar char="•"/>
            </a:pPr>
            <a:r>
              <a:rPr lang="en-US" dirty="0"/>
              <a:t>OR &lt; 1: G may be </a:t>
            </a:r>
            <a:r>
              <a:rPr lang="en-US" b="1" dirty="0"/>
              <a:t>protective</a:t>
            </a:r>
            <a:endParaRPr lang="en-US" dirty="0"/>
          </a:p>
          <a:p>
            <a:pPr>
              <a:buNone/>
            </a:pPr>
            <a:endParaRPr lang="en-US" dirty="0"/>
          </a:p>
          <a:p>
            <a:endParaRPr lang="en-AU" dirty="0"/>
          </a:p>
        </p:txBody>
      </p:sp>
      <p:sp>
        <p:nvSpPr>
          <p:cNvPr id="4" name="Slide Number Placeholder 3"/>
          <p:cNvSpPr>
            <a:spLocks noGrp="1"/>
          </p:cNvSpPr>
          <p:nvPr>
            <p:ph type="sldNum" sz="quarter" idx="5"/>
          </p:nvPr>
        </p:nvSpPr>
        <p:spPr/>
        <p:txBody>
          <a:bodyPr/>
          <a:lstStyle/>
          <a:p>
            <a:fld id="{4CD5689D-7E94-4579-859E-DB4BEA72FBC3}" type="slidenum">
              <a:rPr lang="en-AU" smtClean="0"/>
              <a:t>32</a:t>
            </a:fld>
            <a:endParaRPr lang="en-AU" dirty="0"/>
          </a:p>
        </p:txBody>
      </p:sp>
    </p:spTree>
    <p:extLst>
      <p:ext uri="{BB962C8B-B14F-4D97-AF65-F5344CB8AC3E}">
        <p14:creationId xmlns:p14="http://schemas.microsoft.com/office/powerpoint/2010/main" val="2343330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In the context of GWAS (Genome-Wide Association Studies) and logistic regression, Beta (</a:t>
            </a:r>
            <a:r>
              <a:rPr lang="el-GR" dirty="0">
                <a:effectLst/>
              </a:rPr>
              <a:t>β) </a:t>
            </a:r>
            <a:r>
              <a:rPr lang="en-US" dirty="0">
                <a:effectLst/>
              </a:rPr>
              <a:t>and OR (Odds Ratio) are both measures used to describe the relationship between a SNP (a DNA variant) and a disease, but they represent different things.</a:t>
            </a:r>
          </a:p>
          <a:p>
            <a:pPr>
              <a:buNone/>
            </a:pPr>
            <a:endParaRPr lang="en-US" dirty="0"/>
          </a:p>
          <a:p>
            <a:pPr>
              <a:buNone/>
            </a:pPr>
            <a:endParaRPr lang="en-US" dirty="0"/>
          </a:p>
          <a:p>
            <a:pPr>
              <a:buNone/>
            </a:pPr>
            <a:r>
              <a:rPr lang="en-US" dirty="0"/>
              <a:t>It depends:</a:t>
            </a:r>
          </a:p>
          <a:p>
            <a:pPr>
              <a:buFont typeface="Arial" panose="020B0604020202020204" pitchFamily="34" charset="0"/>
              <a:buChar char="•"/>
            </a:pPr>
            <a:r>
              <a:rPr lang="en-US" dirty="0"/>
              <a:t>Many GWAS summary statistics report </a:t>
            </a:r>
            <a:r>
              <a:rPr lang="el-GR" b="1" dirty="0"/>
              <a:t>β </a:t>
            </a:r>
            <a:r>
              <a:rPr lang="en-US" b="1" dirty="0"/>
              <a:t>and SE</a:t>
            </a:r>
            <a:r>
              <a:rPr lang="en-US" dirty="0"/>
              <a:t>.</a:t>
            </a:r>
          </a:p>
          <a:p>
            <a:pPr>
              <a:buFont typeface="Arial" panose="020B0604020202020204" pitchFamily="34" charset="0"/>
              <a:buChar char="•"/>
            </a:pPr>
            <a:r>
              <a:rPr lang="en-US" dirty="0"/>
              <a:t>Some also report </a:t>
            </a:r>
            <a:r>
              <a:rPr lang="en-US" b="1" dirty="0"/>
              <a:t>OR</a:t>
            </a:r>
            <a:r>
              <a:rPr lang="en-US" dirty="0"/>
              <a:t>, especially for case-control studies.</a:t>
            </a:r>
          </a:p>
          <a:p>
            <a:pPr>
              <a:buFont typeface="Arial" panose="020B0604020202020204" pitchFamily="34" charset="0"/>
              <a:buChar char="•"/>
            </a:pPr>
            <a:endParaRPr lang="en-US" dirty="0"/>
          </a:p>
          <a:p>
            <a:pPr>
              <a:buNone/>
            </a:pPr>
            <a:r>
              <a:rPr lang="en-US" b="1" dirty="0"/>
              <a:t>Beta (</a:t>
            </a:r>
            <a:r>
              <a:rPr lang="el-GR" b="1" dirty="0"/>
              <a:t>β)</a:t>
            </a:r>
          </a:p>
          <a:p>
            <a:pPr>
              <a:buFont typeface="Arial" panose="020B0604020202020204" pitchFamily="34" charset="0"/>
              <a:buChar char="•"/>
            </a:pPr>
            <a:r>
              <a:rPr lang="en-US" b="1" dirty="0"/>
              <a:t>What it is</a:t>
            </a:r>
            <a:r>
              <a:rPr lang="en-US" dirty="0"/>
              <a:t>: Beta is a number that comes from logistic regression, showing how much the log-odds of having the disease changes when you add one more copy of a specific SNP version (allele).</a:t>
            </a:r>
          </a:p>
          <a:p>
            <a:pPr>
              <a:buFont typeface="Arial" panose="020B0604020202020204" pitchFamily="34" charset="0"/>
              <a:buChar char="•"/>
            </a:pPr>
            <a:r>
              <a:rPr lang="en-US" b="1" dirty="0"/>
              <a:t>How to understand it</a:t>
            </a:r>
            <a:r>
              <a:rPr lang="en-US" dirty="0"/>
              <a:t>: In logistic regression, we’re predicting the chance of being a case (having the disease) versus a control (not having it). Beta tells us the change in the "log-odds" (a mathematical way of expressing probability) for each extra copy of the allele. </a:t>
            </a:r>
          </a:p>
          <a:p>
            <a:pPr marL="742950" lvl="1" indent="-285750">
              <a:buFont typeface="Arial" panose="020B0604020202020204" pitchFamily="34" charset="0"/>
              <a:buChar char="•"/>
            </a:pPr>
            <a:r>
              <a:rPr lang="en-US" dirty="0"/>
              <a:t>If </a:t>
            </a:r>
            <a:r>
              <a:rPr lang="el-GR" dirty="0"/>
              <a:t>β </a:t>
            </a:r>
            <a:r>
              <a:rPr lang="en-US" dirty="0"/>
              <a:t>is positive (e.g., 0.5), the allele increases the chance of the disease.</a:t>
            </a:r>
          </a:p>
          <a:p>
            <a:pPr marL="742950" lvl="1" indent="-285750">
              <a:buFont typeface="Arial" panose="020B0604020202020204" pitchFamily="34" charset="0"/>
              <a:buChar char="•"/>
            </a:pPr>
            <a:r>
              <a:rPr lang="en-US" dirty="0"/>
              <a:t>If </a:t>
            </a:r>
            <a:r>
              <a:rPr lang="el-GR" dirty="0"/>
              <a:t>β </a:t>
            </a:r>
            <a:r>
              <a:rPr lang="en-US" dirty="0"/>
              <a:t>is negative (e.g., -0.5), the allele decreases the chance.</a:t>
            </a:r>
          </a:p>
          <a:p>
            <a:pPr marL="742950" lvl="1" indent="-285750">
              <a:buFont typeface="Arial" panose="020B0604020202020204" pitchFamily="34" charset="0"/>
              <a:buChar char="•"/>
            </a:pPr>
            <a:r>
              <a:rPr lang="en-US" dirty="0"/>
              <a:t>If </a:t>
            </a:r>
            <a:r>
              <a:rPr lang="el-GR" dirty="0"/>
              <a:t>β </a:t>
            </a:r>
            <a:r>
              <a:rPr lang="en-US" dirty="0"/>
              <a:t>is 0, there’s no effect.</a:t>
            </a:r>
          </a:p>
          <a:p>
            <a:pPr>
              <a:buFont typeface="Arial" panose="020B0604020202020204" pitchFamily="34" charset="0"/>
              <a:buChar char="•"/>
            </a:pPr>
            <a:r>
              <a:rPr lang="en-US" b="1" dirty="0"/>
              <a:t>Units</a:t>
            </a:r>
            <a:r>
              <a:rPr lang="en-US" dirty="0"/>
              <a:t>: It’s in log-odds, which isn’t directly intuitive—it’s a step before calculating the odds ratio.</a:t>
            </a:r>
          </a:p>
          <a:p>
            <a:pPr>
              <a:buFont typeface="Arial" panose="020B0604020202020204" pitchFamily="34" charset="0"/>
              <a:buChar char="•"/>
            </a:pPr>
            <a:r>
              <a:rPr lang="en-US" b="1" dirty="0"/>
              <a:t>Example</a:t>
            </a:r>
            <a:r>
              <a:rPr lang="en-US" dirty="0"/>
              <a:t>: If </a:t>
            </a:r>
            <a:r>
              <a:rPr lang="el-GR" dirty="0"/>
              <a:t>β = 0.693 </a:t>
            </a:r>
            <a:r>
              <a:rPr lang="en-US" dirty="0"/>
              <a:t>for a SNP, it means each copy of the allele increases the log-odds of the disease by 0.693.</a:t>
            </a:r>
          </a:p>
          <a:p>
            <a:pPr>
              <a:buNone/>
            </a:pPr>
            <a:r>
              <a:rPr lang="en-US" b="1" dirty="0"/>
              <a:t>OR (Odds Ratio)</a:t>
            </a:r>
          </a:p>
          <a:p>
            <a:pPr>
              <a:buFont typeface="Arial" panose="020B0604020202020204" pitchFamily="34" charset="0"/>
              <a:buChar char="•"/>
            </a:pPr>
            <a:r>
              <a:rPr lang="en-US" b="1" dirty="0"/>
              <a:t>What it is</a:t>
            </a:r>
            <a:r>
              <a:rPr lang="en-US" dirty="0"/>
              <a:t>: The odds ratio is a more intuitive number that tells you how much more (or less) likely someone is to have the disease if they have the allele, compared to if they don’t. It’s directly related to Beta.</a:t>
            </a:r>
          </a:p>
          <a:p>
            <a:pPr>
              <a:buFont typeface="Arial" panose="020B0604020202020204" pitchFamily="34" charset="0"/>
              <a:buChar char="•"/>
            </a:pPr>
            <a:r>
              <a:rPr lang="en-US" b="1" dirty="0"/>
              <a:t>How to understand it</a:t>
            </a:r>
            <a:r>
              <a:rPr lang="en-US" dirty="0"/>
              <a:t>: OR is calculated as e^</a:t>
            </a:r>
            <a:r>
              <a:rPr lang="el-GR" dirty="0"/>
              <a:t>β (</a:t>
            </a:r>
            <a:r>
              <a:rPr lang="en-US" dirty="0"/>
              <a:t>the exponential of Beta). It compares the odds of disease in people with the allele to those without it. </a:t>
            </a:r>
          </a:p>
          <a:p>
            <a:pPr marL="742950" lvl="1" indent="-285750">
              <a:buFont typeface="Arial" panose="020B0604020202020204" pitchFamily="34" charset="0"/>
              <a:buChar char="•"/>
            </a:pPr>
            <a:r>
              <a:rPr lang="en-US" dirty="0"/>
              <a:t>If OR = 2, people with the allele are 2 times more likely to have the disease.</a:t>
            </a:r>
          </a:p>
          <a:p>
            <a:pPr marL="742950" lvl="1" indent="-285750">
              <a:buFont typeface="Arial" panose="020B0604020202020204" pitchFamily="34" charset="0"/>
              <a:buChar char="•"/>
            </a:pPr>
            <a:r>
              <a:rPr lang="en-US" dirty="0"/>
              <a:t>If OR = 1, there’s no difference in likelihood.</a:t>
            </a:r>
          </a:p>
          <a:p>
            <a:pPr marL="742950" lvl="1" indent="-285750">
              <a:buFont typeface="Arial" panose="020B0604020202020204" pitchFamily="34" charset="0"/>
              <a:buChar char="•"/>
            </a:pPr>
            <a:r>
              <a:rPr lang="en-US" dirty="0"/>
              <a:t>If OR = 0.5, people with the allele are half as likely to have the disease.</a:t>
            </a:r>
          </a:p>
          <a:p>
            <a:pPr>
              <a:buFont typeface="Arial" panose="020B0604020202020204" pitchFamily="34" charset="0"/>
              <a:buChar char="•"/>
            </a:pPr>
            <a:r>
              <a:rPr lang="en-US" b="1" dirty="0"/>
              <a:t>Units</a:t>
            </a:r>
            <a:r>
              <a:rPr lang="en-US" dirty="0"/>
              <a:t>: It’s a ratio, so it’s easier to interpret than Beta—it directly tells you the change in risk.</a:t>
            </a:r>
          </a:p>
          <a:p>
            <a:pPr>
              <a:buFont typeface="Arial" panose="020B0604020202020204" pitchFamily="34" charset="0"/>
              <a:buChar char="•"/>
            </a:pPr>
            <a:r>
              <a:rPr lang="en-US" b="1" dirty="0"/>
              <a:t>Example</a:t>
            </a:r>
            <a:r>
              <a:rPr lang="en-US" dirty="0"/>
              <a:t>: If </a:t>
            </a:r>
            <a:r>
              <a:rPr lang="el-GR" dirty="0"/>
              <a:t>β = 0.693, </a:t>
            </a:r>
            <a:r>
              <a:rPr lang="en-US" dirty="0"/>
              <a:t>then OR = e^0.693 ≈ 2. This means the odds of having the disease are 2 times higher for each copy of the allele.</a:t>
            </a:r>
          </a:p>
          <a:p>
            <a:pPr>
              <a:buNone/>
            </a:pPr>
            <a:r>
              <a:rPr lang="en-US" b="1" dirty="0"/>
              <a:t>Key Differences</a:t>
            </a:r>
          </a:p>
          <a:p>
            <a:pPr>
              <a:buFont typeface="Arial" panose="020B0604020202020204" pitchFamily="34" charset="0"/>
              <a:buChar char="•"/>
            </a:pPr>
            <a:r>
              <a:rPr lang="en-US" b="1" dirty="0"/>
              <a:t>Definition</a:t>
            </a:r>
            <a:r>
              <a:rPr lang="en-US" dirty="0"/>
              <a:t>: Beta (</a:t>
            </a:r>
            <a:r>
              <a:rPr lang="el-GR" dirty="0"/>
              <a:t>β) </a:t>
            </a:r>
            <a:r>
              <a:rPr lang="en-US" dirty="0"/>
              <a:t>is the raw coefficient from logistic regression, measuring the change in log-odds. OR is the exponentiated form of Beta (OR = e^</a:t>
            </a:r>
            <a:r>
              <a:rPr lang="el-GR" dirty="0"/>
              <a:t>β), </a:t>
            </a:r>
            <a:r>
              <a:rPr lang="en-US" dirty="0"/>
              <a:t>measuring the change in odds directly.</a:t>
            </a:r>
          </a:p>
          <a:p>
            <a:pPr>
              <a:buFont typeface="Arial" panose="020B0604020202020204" pitchFamily="34" charset="0"/>
              <a:buChar char="•"/>
            </a:pPr>
            <a:r>
              <a:rPr lang="en-US" b="1" dirty="0"/>
              <a:t>Interpretation</a:t>
            </a:r>
            <a:r>
              <a:rPr lang="en-US" dirty="0"/>
              <a:t>: Beta is harder to interpret because it’s in log-odds (a mathematical scale). OR is easier—it directly tells you how much the odds of disease change (e.g., "twice as likely").</a:t>
            </a:r>
          </a:p>
          <a:p>
            <a:pPr>
              <a:buFont typeface="Arial" panose="020B0604020202020204" pitchFamily="34" charset="0"/>
              <a:buChar char="•"/>
            </a:pPr>
            <a:r>
              <a:rPr lang="en-US" b="1" dirty="0"/>
              <a:t>Scale</a:t>
            </a:r>
            <a:r>
              <a:rPr lang="en-US" dirty="0"/>
              <a:t>: Beta can be any number (positive, negative, or zero). OR is always positive: OR &gt; 1 means increased risk, OR &lt; 1 means decreased risk, OR = 1 means no effect.</a:t>
            </a:r>
          </a:p>
          <a:p>
            <a:pPr>
              <a:buFont typeface="Arial" panose="020B0604020202020204" pitchFamily="34" charset="0"/>
              <a:buChar char="•"/>
            </a:pPr>
            <a:r>
              <a:rPr lang="en-US" b="1" dirty="0"/>
              <a:t>Use in GWAS</a:t>
            </a:r>
            <a:r>
              <a:rPr lang="en-US" dirty="0"/>
              <a:t>: In PLINK output (like the .</a:t>
            </a:r>
            <a:r>
              <a:rPr lang="en-US" dirty="0" err="1"/>
              <a:t>assoc.logistic</a:t>
            </a:r>
            <a:r>
              <a:rPr lang="en-US" dirty="0"/>
              <a:t> file), you’ll see Beta for each SNP, and often the OR is calculated from it. OR is more commonly reported in papers because it’s easier to understand.</a:t>
            </a:r>
          </a:p>
          <a:p>
            <a:pPr>
              <a:buNone/>
            </a:pPr>
            <a:r>
              <a:rPr lang="en-US" b="1" dirty="0"/>
              <a:t>Example to Tie It Together</a:t>
            </a:r>
          </a:p>
          <a:p>
            <a:pPr>
              <a:buFont typeface="Arial" panose="020B0604020202020204" pitchFamily="34" charset="0"/>
              <a:buChar char="•"/>
            </a:pPr>
            <a:r>
              <a:rPr lang="en-US" dirty="0"/>
              <a:t>Imagine a SNP where </a:t>
            </a:r>
            <a:r>
              <a:rPr lang="el-GR" dirty="0"/>
              <a:t>β = 0.405 </a:t>
            </a:r>
            <a:r>
              <a:rPr lang="en-US" dirty="0"/>
              <a:t>in the logistic regression output.</a:t>
            </a:r>
          </a:p>
          <a:p>
            <a:pPr>
              <a:buFont typeface="Arial" panose="020B0604020202020204" pitchFamily="34" charset="0"/>
              <a:buChar char="•"/>
            </a:pPr>
            <a:r>
              <a:rPr lang="en-US" dirty="0"/>
              <a:t>The OR would be e^0.405 ≈ 1.5.</a:t>
            </a:r>
          </a:p>
          <a:p>
            <a:pPr>
              <a:buFont typeface="Arial" panose="020B0604020202020204" pitchFamily="34" charset="0"/>
              <a:buChar char="•"/>
            </a:pPr>
            <a:r>
              <a:rPr lang="en-US" dirty="0"/>
              <a:t>This means: </a:t>
            </a:r>
          </a:p>
          <a:p>
            <a:pPr marL="742950" lvl="1" indent="-285750">
              <a:buFont typeface="Arial" panose="020B0604020202020204" pitchFamily="34" charset="0"/>
              <a:buChar char="•"/>
            </a:pPr>
            <a:r>
              <a:rPr lang="en-US" dirty="0"/>
              <a:t>Beta (0.405) tells us the log-odds of the disease increases by 0.405 for each copy of the allele.</a:t>
            </a:r>
          </a:p>
          <a:p>
            <a:pPr marL="742950" lvl="1" indent="-285750">
              <a:buFont typeface="Arial" panose="020B0604020202020204" pitchFamily="34" charset="0"/>
              <a:buChar char="•"/>
            </a:pPr>
            <a:r>
              <a:rPr lang="en-US" dirty="0"/>
              <a:t>OR (1.5) tells us the odds of having the disease are 1.5 times higher for each copy of the allele—much easier to grasp!</a:t>
            </a:r>
          </a:p>
          <a:p>
            <a:pPr>
              <a:buNone/>
            </a:pPr>
            <a:r>
              <a:rPr lang="en-US" b="1" dirty="0"/>
              <a:t>Why Both Are Useful</a:t>
            </a:r>
          </a:p>
          <a:p>
            <a:pPr>
              <a:buFont typeface="Arial" panose="020B0604020202020204" pitchFamily="34" charset="0"/>
              <a:buChar char="•"/>
            </a:pPr>
            <a:r>
              <a:rPr lang="en-US" b="1" dirty="0"/>
              <a:t>Beta</a:t>
            </a:r>
            <a:r>
              <a:rPr lang="en-US" dirty="0"/>
              <a:t>: Used in the statistical model to calculate significance (p-values) and build predictions. It’s the raw output from logistic regression.</a:t>
            </a:r>
          </a:p>
          <a:p>
            <a:pPr>
              <a:buFont typeface="Arial" panose="020B0604020202020204" pitchFamily="34" charset="0"/>
              <a:buChar char="•"/>
            </a:pPr>
            <a:r>
              <a:rPr lang="en-US" b="1" dirty="0"/>
              <a:t>OR</a:t>
            </a:r>
            <a:r>
              <a:rPr lang="en-US" dirty="0"/>
              <a:t>: Used to communicate results in a way that’s easier to understand, especially for non-experts, since it directly shows the change in risk.</a:t>
            </a:r>
          </a:p>
          <a:p>
            <a:r>
              <a:rPr lang="en-US" dirty="0">
                <a:effectLst/>
              </a:rPr>
              <a:t>In short, Beta is the mathematical building block, and OR is the human-friendly version of the same information!</a:t>
            </a:r>
            <a:endParaRPr lang="en-US" dirty="0"/>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33</a:t>
            </a:fld>
            <a:endParaRPr lang="en-US"/>
          </a:p>
        </p:txBody>
      </p:sp>
    </p:spTree>
    <p:extLst>
      <p:ext uri="{BB962C8B-B14F-4D97-AF65-F5344CB8AC3E}">
        <p14:creationId xmlns:p14="http://schemas.microsoft.com/office/powerpoint/2010/main" val="175349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Our DNA isn’t the same for everyone—it varies from person to person. A long time ago, a scientist named Mendel thought genes only came in two versions, like ‘normal’ and ‘mutant.’ But now we know some genes can have many versions, called alleles. When a spot in the DNA has multiple versions in a population, we call it a polymorphism. One type is a Single Nucleotide Polymorphism, or SNP, where just one letter in the DNA code changes—like a ‘C’ to a ‘T.’ Another type is a Short Tandem Repeat Polymorphism, or STRP, where small chunks of DNA repeat different numbers of times, like ‘CAG’ repeating 3 times in one person and 5 times in another. These differences are what GWAS looks at and tries to associate with diseases.</a:t>
            </a:r>
          </a:p>
        </p:txBody>
      </p:sp>
      <p:sp>
        <p:nvSpPr>
          <p:cNvPr id="4" name="Slide Number Placeholder 3"/>
          <p:cNvSpPr>
            <a:spLocks noGrp="1"/>
          </p:cNvSpPr>
          <p:nvPr>
            <p:ph type="sldNum" sz="quarter" idx="5"/>
          </p:nvPr>
        </p:nvSpPr>
        <p:spPr/>
        <p:txBody>
          <a:bodyPr/>
          <a:lstStyle/>
          <a:p>
            <a:fld id="{0658FB9E-0617-F245-A605-81DB2967C6ED}" type="slidenum">
              <a:rPr lang="en-US" smtClean="0"/>
              <a:t>5</a:t>
            </a:fld>
            <a:endParaRPr lang="en-US"/>
          </a:p>
        </p:txBody>
      </p:sp>
    </p:spTree>
    <p:extLst>
      <p:ext uri="{BB962C8B-B14F-4D97-AF65-F5344CB8AC3E}">
        <p14:creationId xmlns:p14="http://schemas.microsoft.com/office/powerpoint/2010/main" val="2739755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1. OR (Odds Ratio)</a:t>
            </a:r>
          </a:p>
          <a:p>
            <a:pPr>
              <a:buFont typeface="Arial" panose="020B0604020202020204" pitchFamily="34" charset="0"/>
              <a:buChar char="•"/>
            </a:pPr>
            <a:r>
              <a:rPr lang="en-US" b="1" dirty="0"/>
              <a:t>Applies to binary traits</a:t>
            </a:r>
            <a:r>
              <a:rPr lang="en-US" dirty="0"/>
              <a:t> (e.g. case vs. control).</a:t>
            </a:r>
          </a:p>
          <a:p>
            <a:pPr>
              <a:buFont typeface="Arial" panose="020B0604020202020204" pitchFamily="34" charset="0"/>
              <a:buChar char="•"/>
            </a:pPr>
            <a:r>
              <a:rPr lang="en-US" dirty="0"/>
              <a:t>Tells you how much carrying the </a:t>
            </a:r>
            <a:r>
              <a:rPr lang="en-US" b="1" dirty="0"/>
              <a:t>effect allele</a:t>
            </a:r>
            <a:r>
              <a:rPr lang="en-US" dirty="0"/>
              <a:t> changes the odds of having the trait.</a:t>
            </a:r>
          </a:p>
          <a:p>
            <a:pPr>
              <a:buNone/>
            </a:pPr>
            <a:r>
              <a:rPr lang="en-US" b="1" dirty="0"/>
              <a:t>Example:</a:t>
            </a:r>
          </a:p>
          <a:p>
            <a:pPr>
              <a:buFont typeface="Arial" panose="020B0604020202020204" pitchFamily="34" charset="0"/>
              <a:buChar char="•"/>
            </a:pPr>
            <a:r>
              <a:rPr lang="en-US" dirty="0"/>
              <a:t>If OR = 1.5: The effect allele increases the odds of disease by </a:t>
            </a:r>
            <a:r>
              <a:rPr lang="en-US" b="1" dirty="0"/>
              <a:t>50%</a:t>
            </a:r>
            <a:r>
              <a:rPr lang="en-US" dirty="0"/>
              <a:t>.</a:t>
            </a:r>
          </a:p>
          <a:p>
            <a:pPr>
              <a:buFont typeface="Arial" panose="020B0604020202020204" pitchFamily="34" charset="0"/>
              <a:buChar char="•"/>
            </a:pPr>
            <a:r>
              <a:rPr lang="en-US" dirty="0"/>
              <a:t>If OR = 0.7: The effect allele </a:t>
            </a:r>
            <a:r>
              <a:rPr lang="en-US" b="1" dirty="0"/>
              <a:t>decreases</a:t>
            </a:r>
            <a:r>
              <a:rPr lang="en-US" dirty="0"/>
              <a:t> the odds by </a:t>
            </a:r>
            <a:r>
              <a:rPr lang="en-US" b="1" dirty="0"/>
              <a:t>30%</a:t>
            </a:r>
            <a:r>
              <a:rPr lang="en-US" dirty="0"/>
              <a:t>.</a:t>
            </a:r>
          </a:p>
          <a:p>
            <a:pPr>
              <a:buNone/>
            </a:pPr>
            <a:r>
              <a:rPr lang="en-US" dirty="0"/>
              <a:t>OR is </a:t>
            </a:r>
            <a:r>
              <a:rPr lang="en-US" b="1" dirty="0"/>
              <a:t>exponentiated effect size</a:t>
            </a:r>
            <a:r>
              <a:rPr lang="en-US" dirty="0"/>
              <a:t> from logistic regression:</a:t>
            </a:r>
            <a:br>
              <a:rPr lang="en-US" dirty="0"/>
            </a:br>
            <a:r>
              <a:rPr lang="en-US" dirty="0"/>
              <a:t>OR=e</a:t>
            </a:r>
            <a:r>
              <a:rPr lang="el-GR" dirty="0"/>
              <a:t>β\</a:t>
            </a:r>
            <a:r>
              <a:rPr lang="en-US" dirty="0"/>
              <a:t>text{OR} = e^{\beta}OR=e</a:t>
            </a:r>
            <a:r>
              <a:rPr lang="el-GR" dirty="0"/>
              <a:t>β</a:t>
            </a:r>
          </a:p>
          <a:p>
            <a:pPr>
              <a:buNone/>
            </a:pPr>
            <a:r>
              <a:rPr lang="en-US" b="1" dirty="0"/>
              <a:t>🔹 2. SE (Standard Error)</a:t>
            </a:r>
          </a:p>
          <a:p>
            <a:pPr>
              <a:buFont typeface="Arial" panose="020B0604020202020204" pitchFamily="34" charset="0"/>
              <a:buChar char="•"/>
            </a:pPr>
            <a:r>
              <a:rPr lang="en-US" dirty="0"/>
              <a:t>Measures the </a:t>
            </a:r>
            <a:r>
              <a:rPr lang="en-US" b="1" dirty="0"/>
              <a:t>uncertainty</a:t>
            </a:r>
            <a:r>
              <a:rPr lang="en-US" dirty="0"/>
              <a:t> in the effect size estimate (</a:t>
            </a:r>
            <a:r>
              <a:rPr lang="el-GR" dirty="0"/>
              <a:t>β).</a:t>
            </a:r>
          </a:p>
          <a:p>
            <a:pPr>
              <a:buFont typeface="Arial" panose="020B0604020202020204" pitchFamily="34" charset="0"/>
              <a:buChar char="•"/>
            </a:pPr>
            <a:r>
              <a:rPr lang="en-US" dirty="0"/>
              <a:t>Smaller SE → more precise estimate.</a:t>
            </a:r>
          </a:p>
          <a:p>
            <a:pPr>
              <a:buNone/>
            </a:pPr>
            <a:r>
              <a:rPr lang="en-US" dirty="0"/>
              <a:t>Used to compute confidence intervals and p-values.</a:t>
            </a:r>
          </a:p>
          <a:p>
            <a:pPr>
              <a:buNone/>
            </a:pPr>
            <a:r>
              <a:rPr lang="en-US" b="1" dirty="0"/>
              <a:t>🔹 3. CI (Confidence Interval)</a:t>
            </a:r>
          </a:p>
          <a:p>
            <a:pPr>
              <a:buFont typeface="Arial" panose="020B0604020202020204" pitchFamily="34" charset="0"/>
              <a:buChar char="•"/>
            </a:pPr>
            <a:r>
              <a:rPr lang="en-US" dirty="0"/>
              <a:t>Usually 95% CI.</a:t>
            </a:r>
          </a:p>
          <a:p>
            <a:pPr>
              <a:buFont typeface="Arial" panose="020B0604020202020204" pitchFamily="34" charset="0"/>
              <a:buChar char="•"/>
            </a:pPr>
            <a:r>
              <a:rPr lang="en-US" dirty="0"/>
              <a:t>Gives a range within which the true OR (or </a:t>
            </a:r>
            <a:r>
              <a:rPr lang="el-GR" dirty="0"/>
              <a:t>β) </a:t>
            </a:r>
            <a:r>
              <a:rPr lang="en-US" dirty="0"/>
              <a:t>likely lies, with 95% confidence.</a:t>
            </a:r>
          </a:p>
          <a:p>
            <a:pPr>
              <a:buNone/>
            </a:pPr>
            <a:r>
              <a:rPr lang="en-US" b="1" dirty="0"/>
              <a:t>Computed as:</a:t>
            </a:r>
          </a:p>
          <a:p>
            <a:pPr>
              <a:buFont typeface="Arial" panose="020B0604020202020204" pitchFamily="34" charset="0"/>
              <a:buChar char="•"/>
            </a:pPr>
            <a:r>
              <a:rPr lang="en-US" dirty="0"/>
              <a:t>For </a:t>
            </a:r>
            <a:r>
              <a:rPr lang="en-US" b="1" dirty="0"/>
              <a:t>logistic regression (OR)</a:t>
            </a:r>
            <a:r>
              <a:rPr lang="en-US" dirty="0"/>
              <a:t>:</a:t>
            </a:r>
          </a:p>
          <a:p>
            <a:pPr>
              <a:buFont typeface="Arial" panose="020B0604020202020204" pitchFamily="34" charset="0"/>
              <a:buChar char="•"/>
            </a:pPr>
            <a:r>
              <a:rPr lang="en-US" dirty="0"/>
              <a:t>CI95%=[e</a:t>
            </a:r>
            <a:r>
              <a:rPr lang="el-GR" dirty="0"/>
              <a:t>β−1.96⋅</a:t>
            </a:r>
            <a:r>
              <a:rPr lang="en-US" dirty="0"/>
              <a:t>SE, e</a:t>
            </a:r>
            <a:r>
              <a:rPr lang="el-GR" dirty="0"/>
              <a:t>β+1.96⋅</a:t>
            </a:r>
            <a:r>
              <a:rPr lang="en-US" dirty="0"/>
              <a:t>SE]\text{CI}_{95\%} = \left[ e^{\beta - 1.96 \</a:t>
            </a:r>
            <a:r>
              <a:rPr lang="en-US" dirty="0" err="1"/>
              <a:t>cdot</a:t>
            </a:r>
            <a:r>
              <a:rPr lang="en-US" dirty="0"/>
              <a:t> \text{SE}},\ e^{\beta + 1.96 \</a:t>
            </a:r>
            <a:r>
              <a:rPr lang="en-US" dirty="0" err="1"/>
              <a:t>cdot</a:t>
            </a:r>
            <a:r>
              <a:rPr lang="en-US" dirty="0"/>
              <a:t> \text{SE}} \right]CI95%​=[e</a:t>
            </a:r>
            <a:r>
              <a:rPr lang="el-GR" dirty="0"/>
              <a:t>β−1.96⋅</a:t>
            </a:r>
            <a:r>
              <a:rPr lang="en-US" dirty="0"/>
              <a:t>SE, e</a:t>
            </a:r>
            <a:r>
              <a:rPr lang="el-GR" dirty="0"/>
              <a:t>β+1.96⋅</a:t>
            </a:r>
            <a:r>
              <a:rPr lang="en-US" dirty="0"/>
              <a:t>SE] </a:t>
            </a:r>
          </a:p>
          <a:p>
            <a:pPr>
              <a:buFont typeface="Arial" panose="020B0604020202020204" pitchFamily="34" charset="0"/>
              <a:buChar char="•"/>
            </a:pPr>
            <a:r>
              <a:rPr lang="en-US" dirty="0"/>
              <a:t>For </a:t>
            </a:r>
            <a:r>
              <a:rPr lang="en-US" b="1" dirty="0"/>
              <a:t>linear regression (</a:t>
            </a:r>
            <a:r>
              <a:rPr lang="el-GR" b="1" dirty="0"/>
              <a:t>β)</a:t>
            </a:r>
            <a:r>
              <a:rPr lang="el-GR" dirty="0"/>
              <a:t>:</a:t>
            </a:r>
          </a:p>
          <a:p>
            <a:pPr>
              <a:buFont typeface="Arial" panose="020B0604020202020204" pitchFamily="34" charset="0"/>
              <a:buChar char="•"/>
            </a:pPr>
            <a:r>
              <a:rPr lang="en-US" dirty="0"/>
              <a:t>CI95%=[</a:t>
            </a:r>
            <a:r>
              <a:rPr lang="el-GR" dirty="0"/>
              <a:t>β−1.96⋅</a:t>
            </a:r>
            <a:r>
              <a:rPr lang="en-US" dirty="0"/>
              <a:t>SE, </a:t>
            </a:r>
            <a:r>
              <a:rPr lang="el-GR" dirty="0"/>
              <a:t>β+1.96⋅</a:t>
            </a:r>
            <a:r>
              <a:rPr lang="en-US" dirty="0"/>
              <a:t>SE]\text{CI}_{95\%} = \left[ \beta - 1.96 \</a:t>
            </a:r>
            <a:r>
              <a:rPr lang="en-US" dirty="0" err="1"/>
              <a:t>cdot</a:t>
            </a:r>
            <a:r>
              <a:rPr lang="en-US" dirty="0"/>
              <a:t> \text{SE},\ \beta + 1.96 \</a:t>
            </a:r>
            <a:r>
              <a:rPr lang="en-US" dirty="0" err="1"/>
              <a:t>cdot</a:t>
            </a:r>
            <a:r>
              <a:rPr lang="en-US" dirty="0"/>
              <a:t> \text{SE} \right]CI95%​=[</a:t>
            </a:r>
            <a:r>
              <a:rPr lang="el-GR" dirty="0"/>
              <a:t>β−1.96⋅</a:t>
            </a:r>
            <a:r>
              <a:rPr lang="en-US" dirty="0"/>
              <a:t>SE, </a:t>
            </a:r>
            <a:r>
              <a:rPr lang="el-GR" dirty="0"/>
              <a:t>β+1.96⋅</a:t>
            </a:r>
            <a:r>
              <a:rPr lang="en-US" dirty="0"/>
              <a:t>SE] </a:t>
            </a:r>
          </a:p>
          <a:p>
            <a:pPr>
              <a:buNone/>
            </a:pPr>
            <a:r>
              <a:rPr lang="en-US" b="1" dirty="0"/>
              <a:t>📘 Interpretation Example</a:t>
            </a:r>
          </a:p>
          <a:p>
            <a:pPr>
              <a:buNone/>
            </a:pPr>
            <a:r>
              <a:rPr lang="en-US" dirty="0"/>
              <a:t>SNPORSE95% CIP-valuers11.250.05[1.15 – 1.36]3e-9</a:t>
            </a:r>
          </a:p>
          <a:p>
            <a:pPr>
              <a:buFont typeface="Arial" panose="020B0604020202020204" pitchFamily="34" charset="0"/>
              <a:buChar char="•"/>
            </a:pPr>
            <a:r>
              <a:rPr lang="en-US" dirty="0"/>
              <a:t>The effect allele increases odds of disease by 25%.</a:t>
            </a:r>
          </a:p>
          <a:p>
            <a:pPr>
              <a:buFont typeface="Arial" panose="020B0604020202020204" pitchFamily="34" charset="0"/>
              <a:buChar char="•"/>
            </a:pPr>
            <a:r>
              <a:rPr lang="en-US" dirty="0"/>
              <a:t>The estimate is precise (small SE).</a:t>
            </a:r>
          </a:p>
          <a:p>
            <a:pPr>
              <a:buFont typeface="Arial" panose="020B0604020202020204" pitchFamily="34" charset="0"/>
              <a:buChar char="•"/>
            </a:pPr>
            <a:r>
              <a:rPr lang="en-US" dirty="0"/>
              <a:t>P-value is significant, and CI does not cross 1 (so likely a real effect).</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34</a:t>
            </a:fld>
            <a:endParaRPr lang="en-US"/>
          </a:p>
        </p:txBody>
      </p:sp>
    </p:spTree>
    <p:extLst>
      <p:ext uri="{BB962C8B-B14F-4D97-AF65-F5344CB8AC3E}">
        <p14:creationId xmlns:p14="http://schemas.microsoft.com/office/powerpoint/2010/main" val="840676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"PLINK can run these association tests for us. The --</a:t>
            </a:r>
            <a:r>
              <a:rPr lang="en-US" dirty="0" err="1">
                <a:effectLst/>
              </a:rPr>
              <a:t>assoc</a:t>
            </a:r>
            <a:r>
              <a:rPr lang="en-US" dirty="0">
                <a:effectLst/>
              </a:rPr>
              <a:t> command does a chi-square test for case-control studies, where the phenotype is 1 for controls, 2 for cases, or 0 for missing data. If the phenotype has more values, like height measurements, PLINK treats it as a continuous trait and uses regression instead, outputting a file called .</a:t>
            </a:r>
            <a:r>
              <a:rPr lang="en-US" dirty="0" err="1">
                <a:effectLst/>
              </a:rPr>
              <a:t>qassoc</a:t>
            </a:r>
            <a:r>
              <a:rPr lang="en-US" dirty="0">
                <a:effectLst/>
              </a:rPr>
              <a:t>. You can change how PLINK labels cases and controls with different settings, but this is the default setup."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35</a:t>
            </a:fld>
            <a:endParaRPr lang="en-AU"/>
          </a:p>
        </p:txBody>
      </p:sp>
    </p:spTree>
    <p:extLst>
      <p:ext uri="{BB962C8B-B14F-4D97-AF65-F5344CB8AC3E}">
        <p14:creationId xmlns:p14="http://schemas.microsoft.com/office/powerpoint/2010/main" val="2953853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"Here’s an example of running an association test with PLINK. We use the --</a:t>
            </a:r>
            <a:r>
              <a:rPr lang="en-US" dirty="0" err="1">
                <a:effectLst/>
              </a:rPr>
              <a:t>assoc</a:t>
            </a:r>
            <a:r>
              <a:rPr lang="en-US" dirty="0">
                <a:effectLst/>
              </a:rPr>
              <a:t> command on a dataset called </a:t>
            </a:r>
            <a:r>
              <a:rPr lang="en-US" dirty="0" err="1">
                <a:effectLst/>
              </a:rPr>
              <a:t>adclean.cc</a:t>
            </a:r>
            <a:r>
              <a:rPr lang="en-US" dirty="0">
                <a:effectLst/>
              </a:rPr>
              <a:t>, which has 352 people—170 cases and 182 controls—and 297,237 SNPs. PLINK checks the data, calculates allele frequencies (how common each SNP version is), and runs the test. The output will be a file called 1_adclean.cc.assoc, which we’ll look at next. This file will show us which SNPs are associated with the disease."</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36</a:t>
            </a:fld>
            <a:endParaRPr lang="en-US"/>
          </a:p>
        </p:txBody>
      </p:sp>
    </p:spTree>
    <p:extLst>
      <p:ext uri="{BB962C8B-B14F-4D97-AF65-F5344CB8AC3E}">
        <p14:creationId xmlns:p14="http://schemas.microsoft.com/office/powerpoint/2010/main" val="922267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"This is the output file from the association test, called 1_adclean.cc.assoc. Each row is a SNP, and the columns tell us: the chromosome it’s on, its ID, its position, the two versions of the SNP (A1 and A2), how common A1 is in cases (F_A) and controls (F_U), a chi-square statistic, a p-value, and the odds ratio. For example, the SNP rs3094315 has a p-value of 0.1526, which isn’t very small, so it’s probably not strongly associated with the disease. We usually look for p-values smaller than 5 × 10⁻⁸ to be sure the result is real."</a:t>
            </a:r>
          </a:p>
          <a:p>
            <a:endParaRPr lang="en-US" dirty="0"/>
          </a:p>
          <a:p>
            <a:endParaRPr lang="en-US" dirty="0"/>
          </a:p>
          <a:p>
            <a:r>
              <a:rPr lang="en-US" dirty="0"/>
              <a:t>In a GWAS, the </a:t>
            </a:r>
            <a:r>
              <a:rPr lang="en-US" b="1" dirty="0"/>
              <a:t>p-value</a:t>
            </a:r>
            <a:r>
              <a:rPr lang="en-US" dirty="0"/>
              <a:t> for a SNP tells you </a:t>
            </a:r>
            <a:r>
              <a:rPr lang="en-US" b="1" dirty="0"/>
              <a:t>how likely it is that the observed association between that SNP and the phenotype happened by chance</a:t>
            </a:r>
            <a:r>
              <a:rPr lang="en-US" dirty="0"/>
              <a:t>, under the null hypothesis that the SNP has </a:t>
            </a:r>
            <a:r>
              <a:rPr lang="en-US" b="1" dirty="0"/>
              <a:t>no effect</a:t>
            </a:r>
            <a:r>
              <a:rPr lang="en-US" dirty="0"/>
              <a:t> on the phenotype.</a:t>
            </a:r>
          </a:p>
        </p:txBody>
      </p:sp>
      <p:sp>
        <p:nvSpPr>
          <p:cNvPr id="4" name="Slide Number Placeholder 3"/>
          <p:cNvSpPr>
            <a:spLocks noGrp="1"/>
          </p:cNvSpPr>
          <p:nvPr>
            <p:ph type="sldNum" sz="quarter" idx="5"/>
          </p:nvPr>
        </p:nvSpPr>
        <p:spPr/>
        <p:txBody>
          <a:bodyPr/>
          <a:lstStyle/>
          <a:p>
            <a:fld id="{0658FB9E-0617-F245-A605-81DB2967C6ED}" type="slidenum">
              <a:rPr lang="en-US" smtClean="0"/>
              <a:t>37</a:t>
            </a:fld>
            <a:endParaRPr lang="en-US"/>
          </a:p>
        </p:txBody>
      </p:sp>
    </p:spTree>
    <p:extLst>
      <p:ext uri="{BB962C8B-B14F-4D97-AF65-F5344CB8AC3E}">
        <p14:creationId xmlns:p14="http://schemas.microsoft.com/office/powerpoint/2010/main" val="1441922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"Let’s break down the .</a:t>
            </a:r>
            <a:r>
              <a:rPr lang="en-US" dirty="0" err="1">
                <a:effectLst/>
              </a:rPr>
              <a:t>assoc</a:t>
            </a:r>
            <a:r>
              <a:rPr lang="en-US" dirty="0">
                <a:effectLst/>
              </a:rPr>
              <a:t> file format. It’s made by PLINK’s --</a:t>
            </a:r>
            <a:r>
              <a:rPr lang="en-US" dirty="0" err="1">
                <a:effectLst/>
              </a:rPr>
              <a:t>assoc</a:t>
            </a:r>
            <a:r>
              <a:rPr lang="en-US" dirty="0">
                <a:effectLst/>
              </a:rPr>
              <a:t> command and has columns like chromosome, SNP ID, position, the two alleles (A1 and A2), their frequencies in cases and controls, the chi-square statistic, the p-value, and the odds ratio. The p-value tells us if the SNP is significantly associated with the disease—a smaller p-value means a stronger association.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 If we add extra options, like --ci, PLINK can also give us a confidence interval for the odds ratio, which tells us how precise our estimate is. Always check which allele is the effect allele—the one associated with the disease."</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38</a:t>
            </a:fld>
            <a:endParaRPr lang="en-US"/>
          </a:p>
        </p:txBody>
      </p:sp>
    </p:spTree>
    <p:extLst>
      <p:ext uri="{BB962C8B-B14F-4D97-AF65-F5344CB8AC3E}">
        <p14:creationId xmlns:p14="http://schemas.microsoft.com/office/powerpoint/2010/main" val="2104114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"Sometimes we need to adjust our analysis for other factors, like ancestry or age. Logistic regression is used for case-control studies and lets us include these extra factors, called covariates, to make our results more accurate. For continuous traits, like height, we use linear regression instead. These methods help us control for things that might affect the results but aren’t related to the SNPs we’re studying."</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39</a:t>
            </a:fld>
            <a:endParaRPr lang="en-US"/>
          </a:p>
        </p:txBody>
      </p:sp>
    </p:spTree>
    <p:extLst>
      <p:ext uri="{BB962C8B-B14F-4D97-AF65-F5344CB8AC3E}">
        <p14:creationId xmlns:p14="http://schemas.microsoft.com/office/powerpoint/2010/main" val="80332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"Here’s an example of a file with covariates, called </a:t>
            </a:r>
            <a:r>
              <a:rPr lang="en-US" dirty="0" err="1">
                <a:effectLst/>
              </a:rPr>
              <a:t>adpc.txt</a:t>
            </a:r>
            <a:r>
              <a:rPr lang="en-US" dirty="0">
                <a:effectLst/>
              </a:rPr>
              <a:t>. It has columns for family ID, individual ID, and four principal components—PC1, PC2, PC3, and PC4. Principal components come from the PCA we talked about earlier, and they represent differences in ancestry. We have four covariates here, and we can use them in our analysis to adjust for ancestry, making sure it doesn’t mess up our results."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40</a:t>
            </a:fld>
            <a:endParaRPr lang="en-US"/>
          </a:p>
        </p:txBody>
      </p:sp>
    </p:spTree>
    <p:extLst>
      <p:ext uri="{BB962C8B-B14F-4D97-AF65-F5344CB8AC3E}">
        <p14:creationId xmlns:p14="http://schemas.microsoft.com/office/powerpoint/2010/main" val="219134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41</a:t>
            </a:fld>
            <a:endParaRPr lang="en-US"/>
          </a:p>
        </p:txBody>
      </p:sp>
    </p:spTree>
    <p:extLst>
      <p:ext uri="{BB962C8B-B14F-4D97-AF65-F5344CB8AC3E}">
        <p14:creationId xmlns:p14="http://schemas.microsoft.com/office/powerpoint/2010/main" val="3766416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you run logistic regression in PLINK with covariates, the output file (e.g., .</a:t>
            </a:r>
            <a:r>
              <a:rPr lang="en-US" dirty="0" err="1"/>
              <a:t>assoc.logistic</a:t>
            </a:r>
            <a:r>
              <a:rPr lang="en-US" dirty="0"/>
              <a:t>) includes a column called "TEST," which describes the type of statistical test done for each SNP. </a:t>
            </a:r>
            <a:r>
              <a:rPr lang="en-US" b="1" dirty="0"/>
              <a:t>"ADD"</a:t>
            </a:r>
            <a:r>
              <a:rPr lang="en-US" dirty="0"/>
              <a:t>: This stands for an additive model. It means PLINK is testing how the number of copies of a specific SNP version (allele) affects the disease risk. For example, if a SNP has alleles ‘A’ and ‘G,’ the additive model checks if having 0, 1, or 2 ‘A’ alleles increases the risk step by step. It’s the most common way to test SNPs in GWAS because it assumes the effect adds up with each copy. </a:t>
            </a:r>
            <a:r>
              <a:rPr lang="en-US" b="1" dirty="0"/>
              <a:t>"PC1-4"</a:t>
            </a:r>
            <a:r>
              <a:rPr lang="en-US" dirty="0"/>
              <a:t>: This indicates that the test also includes the four principal components (PC1, PC2, PC3, PC4) as covariates. These PCs adjust for ancestry differences, so the "ADD" test is corrected for population structure. In the output, you might see a p-value for the SNP’s effect and separate p-values or coefficients for PC1–PC4, showing how much they influence the result. </a:t>
            </a:r>
            <a:r>
              <a:rPr lang="en-US" b="1" dirty="0"/>
              <a:t>What it means</a:t>
            </a:r>
            <a:r>
              <a:rPr lang="en-US" dirty="0"/>
              <a:t>: If the TEST column says "ADD PC1-4," it’s telling you the SNP’s association with the disease is tested using the additive model, while accounting for ancestry differences captured by the four PCs. A small p-value (e.g., less than 5 × 10⁻⁸) for the SNP suggests a real association, not just a result of ancestry.</a:t>
            </a:r>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43</a:t>
            </a:fld>
            <a:endParaRPr lang="en-AU"/>
          </a:p>
        </p:txBody>
      </p:sp>
    </p:spTree>
    <p:extLst>
      <p:ext uri="{BB962C8B-B14F-4D97-AF65-F5344CB8AC3E}">
        <p14:creationId xmlns:p14="http://schemas.microsoft.com/office/powerpoint/2010/main" val="2520252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44</a:t>
            </a:fld>
            <a:endParaRPr lang="en-AU"/>
          </a:p>
        </p:txBody>
      </p:sp>
    </p:spTree>
    <p:extLst>
      <p:ext uri="{BB962C8B-B14F-4D97-AF65-F5344CB8AC3E}">
        <p14:creationId xmlns:p14="http://schemas.microsoft.com/office/powerpoint/2010/main" val="394131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"GWAS starts with a simple idea: we look at the DNA of lots of people—about a million tiny DNA changes called SNPs, which are spread across the entire genome. SNPs are like little spelling differences in your DNA code. We compare two groups: people with a disease, called cases, and healthy people, called controls. The table here shows some example DNA data. Each row is a person, and the numbers represent their DNA code for different SNPs. For example, ‘0’ might mean they have two copies of the common version of a SNP, ‘1’ means one copy of the rare version, and ‘2’ means two copies of the rare version. We use this data to see which SNPs are more common in cases versus controls.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6</a:t>
            </a:fld>
            <a:endParaRPr lang="en-US"/>
          </a:p>
        </p:txBody>
      </p:sp>
    </p:spTree>
    <p:extLst>
      <p:ext uri="{BB962C8B-B14F-4D97-AF65-F5344CB8AC3E}">
        <p14:creationId xmlns:p14="http://schemas.microsoft.com/office/powerpoint/2010/main" val="1527080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47</a:t>
            </a:fld>
            <a:endParaRPr lang="en-AU"/>
          </a:p>
        </p:txBody>
      </p:sp>
    </p:spTree>
    <p:extLst>
      <p:ext uri="{BB962C8B-B14F-4D97-AF65-F5344CB8AC3E}">
        <p14:creationId xmlns:p14="http://schemas.microsoft.com/office/powerpoint/2010/main" val="3985542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1. At the tail (far left) — </a:t>
            </a:r>
            <a:r>
              <a:rPr lang="en-US" b="1" i="1" dirty="0"/>
              <a:t>Above the diagonal</a:t>
            </a:r>
            <a:endParaRPr lang="en-US" b="1" dirty="0"/>
          </a:p>
          <a:p>
            <a:pPr>
              <a:buNone/>
            </a:pPr>
            <a:r>
              <a:rPr lang="en-US" dirty="0"/>
              <a:t>🔹 These are SNPs with </a:t>
            </a:r>
            <a:r>
              <a:rPr lang="en-US" b="1" dirty="0"/>
              <a:t>much smaller p-values</a:t>
            </a:r>
            <a:r>
              <a:rPr lang="en-US" dirty="0"/>
              <a:t> than expected under the null.</a:t>
            </a:r>
            <a:br>
              <a:rPr lang="en-US" dirty="0"/>
            </a:br>
            <a:r>
              <a:rPr lang="en-US" dirty="0"/>
              <a:t>➡️ </a:t>
            </a:r>
            <a:r>
              <a:rPr lang="en-US" b="1" dirty="0"/>
              <a:t>Interpretation</a:t>
            </a:r>
            <a:r>
              <a:rPr lang="en-US" dirty="0"/>
              <a:t>:</a:t>
            </a:r>
          </a:p>
          <a:p>
            <a:pPr>
              <a:buFont typeface="Arial" panose="020B0604020202020204" pitchFamily="34" charset="0"/>
              <a:buChar char="•"/>
            </a:pPr>
            <a:r>
              <a:rPr lang="en-US" dirty="0"/>
              <a:t>Likely </a:t>
            </a:r>
            <a:r>
              <a:rPr lang="en-US" b="1" dirty="0"/>
              <a:t>true associations</a:t>
            </a:r>
            <a:r>
              <a:rPr lang="en-US" dirty="0"/>
              <a:t> with the phenotype.</a:t>
            </a:r>
          </a:p>
          <a:p>
            <a:pPr>
              <a:buFont typeface="Arial" panose="020B0604020202020204" pitchFamily="34" charset="0"/>
              <a:buChar char="•"/>
            </a:pPr>
            <a:r>
              <a:rPr lang="en-US" dirty="0"/>
              <a:t>This is where you expect to find your </a:t>
            </a:r>
            <a:r>
              <a:rPr lang="en-US" b="1" dirty="0"/>
              <a:t>top hits</a:t>
            </a:r>
            <a:r>
              <a:rPr lang="en-US" dirty="0"/>
              <a:t>.</a:t>
            </a:r>
          </a:p>
          <a:p>
            <a:pPr>
              <a:buNone/>
            </a:pPr>
            <a:r>
              <a:rPr lang="en-US" dirty="0"/>
              <a:t>📌 </a:t>
            </a:r>
            <a:r>
              <a:rPr lang="en-US" i="1" dirty="0"/>
              <a:t>This is the good kind of deviation.</a:t>
            </a:r>
            <a:endParaRPr lang="en-US" dirty="0"/>
          </a:p>
          <a:p>
            <a:pPr>
              <a:buNone/>
            </a:pPr>
            <a:r>
              <a:rPr lang="en-US" b="1" dirty="0"/>
              <a:t>2. All across the curve — </a:t>
            </a:r>
            <a:r>
              <a:rPr lang="en-US" b="1" i="1" dirty="0"/>
              <a:t>Systematic inflation</a:t>
            </a:r>
            <a:endParaRPr lang="en-US" b="1" dirty="0"/>
          </a:p>
          <a:p>
            <a:pPr>
              <a:buNone/>
            </a:pPr>
            <a:r>
              <a:rPr lang="en-US" dirty="0"/>
              <a:t>🔹 When many points are </a:t>
            </a:r>
            <a:r>
              <a:rPr lang="en-US" b="1" dirty="0"/>
              <a:t>consistently above</a:t>
            </a:r>
            <a:r>
              <a:rPr lang="en-US" dirty="0"/>
              <a:t> the diagonal (not just the tail):</a:t>
            </a:r>
            <a:br>
              <a:rPr lang="en-US" dirty="0"/>
            </a:br>
            <a:r>
              <a:rPr lang="en-US" dirty="0"/>
              <a:t>➡️ </a:t>
            </a:r>
            <a:r>
              <a:rPr lang="en-US" b="1" dirty="0"/>
              <a:t>Interpretation</a:t>
            </a:r>
            <a:r>
              <a:rPr lang="en-US" dirty="0"/>
              <a:t>:</a:t>
            </a:r>
          </a:p>
          <a:p>
            <a:pPr>
              <a:buFont typeface="Arial" panose="020B0604020202020204" pitchFamily="34" charset="0"/>
              <a:buChar char="•"/>
            </a:pPr>
            <a:r>
              <a:rPr lang="en-US" dirty="0"/>
              <a:t>Could indicate </a:t>
            </a:r>
            <a:r>
              <a:rPr lang="en-US" b="1" dirty="0"/>
              <a:t>inflation</a:t>
            </a:r>
            <a:r>
              <a:rPr lang="en-US" dirty="0"/>
              <a:t> of test statistics.</a:t>
            </a:r>
          </a:p>
          <a:p>
            <a:pPr>
              <a:buFont typeface="Arial" panose="020B0604020202020204" pitchFamily="34" charset="0"/>
              <a:buChar char="•"/>
            </a:pPr>
            <a:r>
              <a:rPr lang="en-US" dirty="0"/>
              <a:t>Common causes:</a:t>
            </a:r>
          </a:p>
          <a:p>
            <a:pPr marL="742950" lvl="1" indent="-285750">
              <a:buFont typeface="Arial" panose="020B0604020202020204" pitchFamily="34" charset="0"/>
              <a:buChar char="•"/>
            </a:pPr>
            <a:r>
              <a:rPr lang="en-US" b="1" dirty="0"/>
              <a:t>Population stratification</a:t>
            </a:r>
            <a:endParaRPr lang="en-US" dirty="0"/>
          </a:p>
          <a:p>
            <a:pPr marL="742950" lvl="1" indent="-285750">
              <a:buFont typeface="Arial" panose="020B0604020202020204" pitchFamily="34" charset="0"/>
              <a:buChar char="•"/>
            </a:pPr>
            <a:r>
              <a:rPr lang="en-US" b="1" dirty="0"/>
              <a:t>Cryptic relatedness</a:t>
            </a:r>
            <a:endParaRPr lang="en-US" dirty="0"/>
          </a:p>
          <a:p>
            <a:pPr marL="742950" lvl="1" indent="-285750">
              <a:buFont typeface="Arial" panose="020B0604020202020204" pitchFamily="34" charset="0"/>
              <a:buChar char="•"/>
            </a:pPr>
            <a:r>
              <a:rPr lang="en-US" b="1" dirty="0"/>
              <a:t>Batch effects</a:t>
            </a:r>
            <a:endParaRPr lang="en-US" dirty="0"/>
          </a:p>
          <a:p>
            <a:pPr marL="742950" lvl="1" indent="-285750">
              <a:buFont typeface="Arial" panose="020B0604020202020204" pitchFamily="34" charset="0"/>
              <a:buChar char="•"/>
            </a:pPr>
            <a:r>
              <a:rPr lang="en-US" b="1" dirty="0"/>
              <a:t>Poor phenotype definitions</a:t>
            </a:r>
            <a:endParaRPr lang="en-US" dirty="0"/>
          </a:p>
          <a:p>
            <a:pPr>
              <a:buNone/>
            </a:pPr>
            <a:r>
              <a:rPr lang="en-US" dirty="0"/>
              <a:t>📌 You’ll often measure this with the </a:t>
            </a:r>
            <a:r>
              <a:rPr lang="el-GR" b="1" dirty="0"/>
              <a:t>λ (</a:t>
            </a:r>
            <a:r>
              <a:rPr lang="en-US" b="1" dirty="0"/>
              <a:t>lambda) inflation factor</a:t>
            </a:r>
            <a:r>
              <a:rPr lang="en-US" dirty="0"/>
              <a:t> — a </a:t>
            </a:r>
            <a:r>
              <a:rPr lang="el-GR" dirty="0"/>
              <a:t>λ &gt; 1.1 </a:t>
            </a:r>
            <a:r>
              <a:rPr lang="en-US" dirty="0"/>
              <a:t>is considered suspect.</a:t>
            </a:r>
          </a:p>
          <a:p>
            <a:pPr>
              <a:buNone/>
            </a:pPr>
            <a:r>
              <a:rPr lang="en-US" b="1" dirty="0"/>
              <a:t>3. Below the diagonal</a:t>
            </a:r>
          </a:p>
          <a:p>
            <a:pPr>
              <a:buNone/>
            </a:pPr>
            <a:r>
              <a:rPr lang="en-US" dirty="0"/>
              <a:t>🔹 This is rare, but would mean observed p-values are </a:t>
            </a:r>
            <a:r>
              <a:rPr lang="en-US" b="1" dirty="0"/>
              <a:t>less significant</a:t>
            </a:r>
            <a:r>
              <a:rPr lang="en-US" dirty="0"/>
              <a:t> than expected.</a:t>
            </a:r>
            <a:br>
              <a:rPr lang="en-US" dirty="0"/>
            </a:br>
            <a:r>
              <a:rPr lang="en-US" dirty="0"/>
              <a:t>➡️ Often suggests:</a:t>
            </a:r>
          </a:p>
          <a:p>
            <a:pPr>
              <a:buFont typeface="Arial" panose="020B0604020202020204" pitchFamily="34" charset="0"/>
              <a:buChar char="•"/>
            </a:pPr>
            <a:r>
              <a:rPr lang="en-US" dirty="0"/>
              <a:t>Over-correction (e.g., too strict covariate control)</a:t>
            </a:r>
          </a:p>
          <a:p>
            <a:pPr>
              <a:buFont typeface="Arial" panose="020B0604020202020204" pitchFamily="34" charset="0"/>
              <a:buChar char="•"/>
            </a:pPr>
            <a:r>
              <a:rPr lang="en-US" dirty="0"/>
              <a:t>Random chance with small sample size</a:t>
            </a:r>
          </a:p>
          <a:p>
            <a:pPr>
              <a:buNone/>
            </a:pPr>
            <a:r>
              <a:rPr lang="en-US" b="1" dirty="0"/>
              <a:t>🧠 Summary Table:</a:t>
            </a:r>
          </a:p>
          <a:p>
            <a:r>
              <a:rPr lang="en-US" dirty="0"/>
              <a:t>Location of </a:t>
            </a:r>
            <a:r>
              <a:rPr lang="en-US" dirty="0" err="1"/>
              <a:t>PointsMeaningInterpretationTail</a:t>
            </a:r>
            <a:r>
              <a:rPr lang="en-US" dirty="0"/>
              <a:t> only (leftmost)Likely true </a:t>
            </a:r>
            <a:r>
              <a:rPr lang="en-US" dirty="0" err="1"/>
              <a:t>positivesStrong</a:t>
            </a:r>
            <a:r>
              <a:rPr lang="en-US" dirty="0"/>
              <a:t> SNP </a:t>
            </a:r>
            <a:r>
              <a:rPr lang="en-US" dirty="0" err="1"/>
              <a:t>associationsThroughout</a:t>
            </a:r>
            <a:r>
              <a:rPr lang="en-US" dirty="0"/>
              <a:t> </a:t>
            </a:r>
            <a:r>
              <a:rPr lang="en-US" dirty="0" err="1"/>
              <a:t>curveTest</a:t>
            </a:r>
            <a:r>
              <a:rPr lang="en-US" dirty="0"/>
              <a:t> statistic </a:t>
            </a:r>
            <a:r>
              <a:rPr lang="en-US" dirty="0" err="1"/>
              <a:t>inflationQC</a:t>
            </a:r>
            <a:r>
              <a:rPr lang="en-US" dirty="0"/>
              <a:t> or population </a:t>
            </a:r>
            <a:r>
              <a:rPr lang="en-US" dirty="0" err="1"/>
              <a:t>issuesBelow</a:t>
            </a:r>
            <a:r>
              <a:rPr lang="en-US" dirty="0"/>
              <a:t> </a:t>
            </a:r>
            <a:r>
              <a:rPr lang="en-US" dirty="0" err="1"/>
              <a:t>lineDeflation</a:t>
            </a:r>
            <a:r>
              <a:rPr lang="en-US" dirty="0"/>
              <a:t> or conservative </a:t>
            </a:r>
            <a:r>
              <a:rPr lang="en-US" dirty="0" err="1"/>
              <a:t>correctionPossibly</a:t>
            </a:r>
            <a:r>
              <a:rPr lang="en-US" dirty="0"/>
              <a:t> too strict correction</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49</a:t>
            </a:fld>
            <a:endParaRPr lang="en-US"/>
          </a:p>
        </p:txBody>
      </p:sp>
    </p:spTree>
    <p:extLst>
      <p:ext uri="{BB962C8B-B14F-4D97-AF65-F5344CB8AC3E}">
        <p14:creationId xmlns:p14="http://schemas.microsoft.com/office/powerpoint/2010/main" val="1874508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None/>
            </a:pPr>
            <a:r>
              <a:rPr lang="en-US" b="1" dirty="0"/>
              <a:t>1. At the tail (far left) — </a:t>
            </a:r>
            <a:r>
              <a:rPr lang="en-US" b="1" i="1" dirty="0"/>
              <a:t>Above the diagonal</a:t>
            </a:r>
            <a:endParaRPr lang="en-US" b="1" dirty="0"/>
          </a:p>
          <a:p>
            <a:pPr>
              <a:buNone/>
            </a:pPr>
            <a:r>
              <a:rPr lang="en-US" dirty="0"/>
              <a:t>🔹 These are SNPs with </a:t>
            </a:r>
            <a:r>
              <a:rPr lang="en-US" b="1" dirty="0"/>
              <a:t>much smaller p-values</a:t>
            </a:r>
            <a:r>
              <a:rPr lang="en-US" dirty="0"/>
              <a:t> than expected under the null.</a:t>
            </a:r>
            <a:br>
              <a:rPr lang="en-US" dirty="0"/>
            </a:br>
            <a:r>
              <a:rPr lang="en-US" dirty="0"/>
              <a:t>➡️ </a:t>
            </a:r>
            <a:r>
              <a:rPr lang="en-US" b="1" dirty="0"/>
              <a:t>Interpretation</a:t>
            </a:r>
            <a:r>
              <a:rPr lang="en-US" dirty="0"/>
              <a:t>:</a:t>
            </a:r>
          </a:p>
          <a:p>
            <a:pPr>
              <a:buFont typeface="Arial" panose="020B0604020202020204" pitchFamily="34" charset="0"/>
              <a:buChar char="•"/>
            </a:pPr>
            <a:r>
              <a:rPr lang="en-US" dirty="0"/>
              <a:t>Likely </a:t>
            </a:r>
            <a:r>
              <a:rPr lang="en-US" b="1" dirty="0"/>
              <a:t>true associations</a:t>
            </a:r>
            <a:r>
              <a:rPr lang="en-US" dirty="0"/>
              <a:t> with the phenotype.</a:t>
            </a:r>
          </a:p>
          <a:p>
            <a:pPr>
              <a:buFont typeface="Arial" panose="020B0604020202020204" pitchFamily="34" charset="0"/>
              <a:buChar char="•"/>
            </a:pPr>
            <a:r>
              <a:rPr lang="en-US" dirty="0"/>
              <a:t>This is where you expect to find your </a:t>
            </a:r>
            <a:r>
              <a:rPr lang="en-US" b="1" dirty="0"/>
              <a:t>top hits</a:t>
            </a:r>
            <a:r>
              <a:rPr lang="en-US" dirty="0"/>
              <a:t>.</a:t>
            </a:r>
          </a:p>
          <a:p>
            <a:pPr>
              <a:buNone/>
            </a:pPr>
            <a:r>
              <a:rPr lang="en-US" dirty="0"/>
              <a:t>📌 </a:t>
            </a:r>
            <a:r>
              <a:rPr lang="en-US" i="1" dirty="0"/>
              <a:t>This is the good kind of deviation.</a:t>
            </a:r>
            <a:endParaRPr lang="en-US" dirty="0"/>
          </a:p>
          <a:p>
            <a:pPr>
              <a:buNone/>
            </a:pPr>
            <a:r>
              <a:rPr lang="en-US" b="1" dirty="0"/>
              <a:t>2. All across the curve — </a:t>
            </a:r>
            <a:r>
              <a:rPr lang="en-US" b="1" i="1" dirty="0"/>
              <a:t>Systematic inflation</a:t>
            </a:r>
            <a:endParaRPr lang="en-US" b="1" dirty="0"/>
          </a:p>
          <a:p>
            <a:pPr>
              <a:buNone/>
            </a:pPr>
            <a:r>
              <a:rPr lang="en-US" dirty="0"/>
              <a:t>🔹 When many points are </a:t>
            </a:r>
            <a:r>
              <a:rPr lang="en-US" b="1" dirty="0"/>
              <a:t>consistently above</a:t>
            </a:r>
            <a:r>
              <a:rPr lang="en-US" dirty="0"/>
              <a:t> the diagonal (not just the tail):</a:t>
            </a:r>
            <a:br>
              <a:rPr lang="en-US" dirty="0"/>
            </a:br>
            <a:r>
              <a:rPr lang="en-US" dirty="0"/>
              <a:t>➡️ </a:t>
            </a:r>
            <a:r>
              <a:rPr lang="en-US" b="1" dirty="0"/>
              <a:t>Interpretation</a:t>
            </a:r>
            <a:r>
              <a:rPr lang="en-US" dirty="0"/>
              <a:t>:</a:t>
            </a:r>
          </a:p>
          <a:p>
            <a:pPr>
              <a:buFont typeface="Arial" panose="020B0604020202020204" pitchFamily="34" charset="0"/>
              <a:buChar char="•"/>
            </a:pPr>
            <a:r>
              <a:rPr lang="en-US" dirty="0"/>
              <a:t>Could indicate </a:t>
            </a:r>
            <a:r>
              <a:rPr lang="en-US" b="1" dirty="0"/>
              <a:t>inflation</a:t>
            </a:r>
            <a:r>
              <a:rPr lang="en-US" dirty="0"/>
              <a:t> of test statistics.</a:t>
            </a:r>
          </a:p>
          <a:p>
            <a:pPr>
              <a:buFont typeface="Arial" panose="020B0604020202020204" pitchFamily="34" charset="0"/>
              <a:buChar char="•"/>
            </a:pPr>
            <a:r>
              <a:rPr lang="en-US" dirty="0"/>
              <a:t>Common causes:</a:t>
            </a:r>
          </a:p>
          <a:p>
            <a:pPr marL="742950" lvl="1" indent="-285750">
              <a:buFont typeface="Arial" panose="020B0604020202020204" pitchFamily="34" charset="0"/>
              <a:buChar char="•"/>
            </a:pPr>
            <a:r>
              <a:rPr lang="en-US" b="1" dirty="0"/>
              <a:t>Population stratification</a:t>
            </a:r>
            <a:endParaRPr lang="en-US" dirty="0"/>
          </a:p>
          <a:p>
            <a:pPr marL="742950" lvl="1" indent="-285750">
              <a:buFont typeface="Arial" panose="020B0604020202020204" pitchFamily="34" charset="0"/>
              <a:buChar char="•"/>
            </a:pPr>
            <a:r>
              <a:rPr lang="en-US" b="1" dirty="0"/>
              <a:t>Cryptic relatedness</a:t>
            </a:r>
            <a:endParaRPr lang="en-US" dirty="0"/>
          </a:p>
          <a:p>
            <a:pPr marL="742950" lvl="1" indent="-285750">
              <a:buFont typeface="Arial" panose="020B0604020202020204" pitchFamily="34" charset="0"/>
              <a:buChar char="•"/>
            </a:pPr>
            <a:r>
              <a:rPr lang="en-US" b="1" dirty="0"/>
              <a:t>Batch effects</a:t>
            </a:r>
            <a:endParaRPr lang="en-US" dirty="0"/>
          </a:p>
          <a:p>
            <a:pPr marL="742950" lvl="1" indent="-285750">
              <a:buFont typeface="Arial" panose="020B0604020202020204" pitchFamily="34" charset="0"/>
              <a:buChar char="•"/>
            </a:pPr>
            <a:r>
              <a:rPr lang="en-US" b="1" dirty="0"/>
              <a:t>Poor phenotype definitions</a:t>
            </a:r>
            <a:endParaRPr lang="en-US" dirty="0"/>
          </a:p>
          <a:p>
            <a:pPr>
              <a:buNone/>
            </a:pPr>
            <a:r>
              <a:rPr lang="en-US" dirty="0"/>
              <a:t>📌 You’ll often measure this with the </a:t>
            </a:r>
            <a:r>
              <a:rPr lang="el-GR" b="1" dirty="0"/>
              <a:t>λ (</a:t>
            </a:r>
            <a:r>
              <a:rPr lang="en-US" b="1" dirty="0"/>
              <a:t>lambda) inflation factor</a:t>
            </a:r>
            <a:r>
              <a:rPr lang="en-US" dirty="0"/>
              <a:t> — a </a:t>
            </a:r>
            <a:r>
              <a:rPr lang="el-GR" dirty="0"/>
              <a:t>λ &gt; 1.1 </a:t>
            </a:r>
            <a:r>
              <a:rPr lang="en-US" dirty="0"/>
              <a:t>is considered suspect.</a:t>
            </a:r>
          </a:p>
          <a:p>
            <a:pPr>
              <a:buNone/>
            </a:pPr>
            <a:r>
              <a:rPr lang="en-US" b="1" dirty="0"/>
              <a:t>3. Below the diagonal</a:t>
            </a:r>
          </a:p>
          <a:p>
            <a:pPr>
              <a:buNone/>
            </a:pPr>
            <a:r>
              <a:rPr lang="en-US" dirty="0"/>
              <a:t>🔹 This is rare, but would mean observed p-values are </a:t>
            </a:r>
            <a:r>
              <a:rPr lang="en-US" b="1" dirty="0"/>
              <a:t>less significant</a:t>
            </a:r>
            <a:r>
              <a:rPr lang="en-US" dirty="0"/>
              <a:t> than expected.</a:t>
            </a:r>
            <a:br>
              <a:rPr lang="en-US" dirty="0"/>
            </a:br>
            <a:r>
              <a:rPr lang="en-US" dirty="0"/>
              <a:t>➡️ Often suggests:</a:t>
            </a:r>
          </a:p>
          <a:p>
            <a:pPr>
              <a:buFont typeface="Arial" panose="020B0604020202020204" pitchFamily="34" charset="0"/>
              <a:buChar char="•"/>
            </a:pPr>
            <a:r>
              <a:rPr lang="en-US" dirty="0"/>
              <a:t>Over-correction (e.g., too strict covariate control)</a:t>
            </a:r>
          </a:p>
          <a:p>
            <a:pPr>
              <a:buFont typeface="Arial" panose="020B0604020202020204" pitchFamily="34" charset="0"/>
              <a:buChar char="•"/>
            </a:pPr>
            <a:r>
              <a:rPr lang="en-US" dirty="0"/>
              <a:t>Random chance with small sample size</a:t>
            </a:r>
          </a:p>
          <a:p>
            <a:pPr>
              <a:buNone/>
            </a:pPr>
            <a:r>
              <a:rPr lang="en-US" b="1" dirty="0"/>
              <a:t>🧠 Summary Table:</a:t>
            </a:r>
          </a:p>
          <a:p>
            <a:r>
              <a:rPr lang="en-US" dirty="0"/>
              <a:t>Location of </a:t>
            </a:r>
            <a:r>
              <a:rPr lang="en-US" dirty="0" err="1"/>
              <a:t>PointsMeaningInterpretationTail</a:t>
            </a:r>
            <a:r>
              <a:rPr lang="en-US" dirty="0"/>
              <a:t> only (leftmost)Likely true </a:t>
            </a:r>
            <a:r>
              <a:rPr lang="en-US" dirty="0" err="1"/>
              <a:t>positivesStrong</a:t>
            </a:r>
            <a:r>
              <a:rPr lang="en-US" dirty="0"/>
              <a:t> SNP </a:t>
            </a:r>
            <a:r>
              <a:rPr lang="en-US" dirty="0" err="1"/>
              <a:t>associationsThroughout</a:t>
            </a:r>
            <a:r>
              <a:rPr lang="en-US" dirty="0"/>
              <a:t> </a:t>
            </a:r>
            <a:r>
              <a:rPr lang="en-US" dirty="0" err="1"/>
              <a:t>curveTest</a:t>
            </a:r>
            <a:r>
              <a:rPr lang="en-US" dirty="0"/>
              <a:t> statistic </a:t>
            </a:r>
            <a:r>
              <a:rPr lang="en-US" dirty="0" err="1"/>
              <a:t>inflationQC</a:t>
            </a:r>
            <a:r>
              <a:rPr lang="en-US" dirty="0"/>
              <a:t> or population </a:t>
            </a:r>
            <a:r>
              <a:rPr lang="en-US" dirty="0" err="1"/>
              <a:t>issuesBelow</a:t>
            </a:r>
            <a:r>
              <a:rPr lang="en-US" dirty="0"/>
              <a:t> </a:t>
            </a:r>
            <a:r>
              <a:rPr lang="en-US" dirty="0" err="1"/>
              <a:t>lineDeflation</a:t>
            </a:r>
            <a:r>
              <a:rPr lang="en-US" dirty="0"/>
              <a:t> or conservative </a:t>
            </a:r>
            <a:r>
              <a:rPr lang="en-US" dirty="0" err="1"/>
              <a:t>correctionPossibly</a:t>
            </a:r>
            <a:r>
              <a:rPr lang="en-US" dirty="0"/>
              <a:t> too strict correction</a:t>
            </a:r>
          </a:p>
          <a:p>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50</a:t>
            </a:fld>
            <a:endParaRPr lang="en-AU"/>
          </a:p>
        </p:txBody>
      </p:sp>
    </p:spTree>
    <p:extLst>
      <p:ext uri="{BB962C8B-B14F-4D97-AF65-F5344CB8AC3E}">
        <p14:creationId xmlns:p14="http://schemas.microsoft.com/office/powerpoint/2010/main" val="2590537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None/>
            </a:pPr>
            <a:r>
              <a:rPr lang="en-US" dirty="0">
                <a:effectLst/>
              </a:rPr>
              <a:t>A Manhattan plot is a graph that shows all the p-values from a GWAS across the entire genome, making it easy to spot significant associations. It’s called a "Manhattan" plot because the points look like a city skyline with tall "buildings."</a:t>
            </a:r>
          </a:p>
          <a:p>
            <a:pPr>
              <a:buFont typeface="Arial" panose="020B0604020202020204" pitchFamily="34" charset="0"/>
              <a:buChar char="•"/>
            </a:pPr>
            <a:r>
              <a:rPr lang="en-US" dirty="0"/>
              <a:t>The x-axis lists the chromosomes (1 through 22, plus X and Y) in order, with their positions along the DNA.</a:t>
            </a:r>
          </a:p>
          <a:p>
            <a:pPr>
              <a:buFont typeface="Arial" panose="020B0604020202020204" pitchFamily="34" charset="0"/>
              <a:buChar char="•"/>
            </a:pPr>
            <a:r>
              <a:rPr lang="en-US" dirty="0"/>
              <a:t>The y-axis shows the negative log10 of the p-values (e.g., a p-value of 0.00001 becomes about 5), so smaller p-values appear as taller bars.</a:t>
            </a:r>
          </a:p>
          <a:p>
            <a:pPr>
              <a:buFont typeface="Arial" panose="020B0604020202020204" pitchFamily="34" charset="0"/>
              <a:buChar char="•"/>
            </a:pPr>
            <a:r>
              <a:rPr lang="en-US" dirty="0"/>
              <a:t>Each dot represents a SNP. If a dot crosses a threshold line (usually around 7.3, which is -log10 of 5 × 10⁻⁸), it’s considered a strong candidate for being linked to the disease.</a:t>
            </a:r>
          </a:p>
          <a:p>
            <a:pPr>
              <a:buFont typeface="Arial" panose="020B0604020202020204" pitchFamily="34" charset="0"/>
              <a:buChar char="•"/>
            </a:pPr>
            <a:r>
              <a:rPr lang="en-US" dirty="0"/>
              <a:t>Different colors (e.g., blue, green, red) are often used to distinguish chromosomes, making it easier to see patterns.</a:t>
            </a:r>
          </a:p>
          <a:p>
            <a:pPr>
              <a:buFont typeface="Arial" panose="020B0604020202020204" pitchFamily="34" charset="0"/>
              <a:buChar char="•"/>
            </a:pPr>
            <a:r>
              <a:rPr lang="en-US" dirty="0"/>
              <a:t>Why it matters: It gives a big-picture view of the genome, helping us quickly identify regions where SNPs are significantly associated with the disease, which we can then study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Deviations from the identity line suggest either that the assumed distribution is incorrect or that the sample contains values arising in some other manner, as by a true association.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Since the underlying assumption in GWA studies is that the vast majority of assayed SNPs are not associated with the trait, strong deviations from the null suggest either a very highly associated and heavily genotyped locus or significant differences in population structure</a:t>
            </a:r>
          </a:p>
          <a:p>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51</a:t>
            </a:fld>
            <a:endParaRPr lang="en-AU"/>
          </a:p>
        </p:txBody>
      </p:sp>
    </p:spTree>
    <p:extLst>
      <p:ext uri="{BB962C8B-B14F-4D97-AF65-F5344CB8AC3E}">
        <p14:creationId xmlns:p14="http://schemas.microsoft.com/office/powerpoint/2010/main" val="3221207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CD5689D-7E94-4579-859E-DB4BEA72FBC3}" type="slidenum">
              <a:rPr lang="en-AU" smtClean="0"/>
              <a:t>52</a:t>
            </a:fld>
            <a:endParaRPr lang="en-AU"/>
          </a:p>
        </p:txBody>
      </p:sp>
    </p:spTree>
    <p:extLst>
      <p:ext uri="{BB962C8B-B14F-4D97-AF65-F5344CB8AC3E}">
        <p14:creationId xmlns:p14="http://schemas.microsoft.com/office/powerpoint/2010/main" val="745924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"After we find significant SNPs, we can make a regional plot to visualize the results. This slide shows a tool from the National Cancer Institute called </a:t>
            </a:r>
            <a:r>
              <a:rPr lang="en-US" dirty="0" err="1">
                <a:effectLst/>
              </a:rPr>
              <a:t>LDassoc</a:t>
            </a:r>
            <a:r>
              <a:rPr lang="en-US" dirty="0">
                <a:effectLst/>
              </a:rPr>
              <a:t>, which helps us make these plots. A regional plot shows all the SNPs in a specific area of the chromosome, with their p-values, so we can see which ones are most strongly associated with the disease and how they’re linked to each other through LD. It’s a great way to zoom in on a region of interest."</a:t>
            </a:r>
          </a:p>
          <a:p>
            <a:endParaRPr lang="en-AU" dirty="0"/>
          </a:p>
        </p:txBody>
      </p:sp>
      <p:sp>
        <p:nvSpPr>
          <p:cNvPr id="4" name="Slide Number Placeholder 3"/>
          <p:cNvSpPr>
            <a:spLocks noGrp="1"/>
          </p:cNvSpPr>
          <p:nvPr>
            <p:ph type="sldNum" sz="quarter" idx="5"/>
          </p:nvPr>
        </p:nvSpPr>
        <p:spPr/>
        <p:txBody>
          <a:bodyPr/>
          <a:lstStyle/>
          <a:p>
            <a:fld id="{4CD5689D-7E94-4579-859E-DB4BEA72FBC3}" type="slidenum">
              <a:rPr lang="en-AU" smtClean="0"/>
              <a:t>53</a:t>
            </a:fld>
            <a:endParaRPr lang="en-AU" dirty="0"/>
          </a:p>
        </p:txBody>
      </p:sp>
    </p:spTree>
    <p:extLst>
      <p:ext uri="{BB962C8B-B14F-4D97-AF65-F5344CB8AC3E}">
        <p14:creationId xmlns:p14="http://schemas.microsoft.com/office/powerpoint/2010/main" val="1927298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"Here’s an exercise to plot results for chromosome 19. First, we use a command to pull out data for chromosome 19 from our logistic regression results, focusing on the chromosome, position, SNP ID, and p-value. Then, we sort the data by p-value to find the most significant SNP. The output shows that rs8105536 on chromosome 19 has the smallest p-value, 0.6398, but that’s still not very significant—it’s much bigger than the 5 × 10⁻⁸ threshold we usually use in GWAS. We’d use this data to make a plot, like a regional plot, to see the associations in this area."</a:t>
            </a:r>
          </a:p>
          <a:p>
            <a:endParaRPr lang="en-AU" dirty="0"/>
          </a:p>
        </p:txBody>
      </p:sp>
      <p:sp>
        <p:nvSpPr>
          <p:cNvPr id="4" name="Slide Number Placeholder 3"/>
          <p:cNvSpPr>
            <a:spLocks noGrp="1"/>
          </p:cNvSpPr>
          <p:nvPr>
            <p:ph type="sldNum" sz="quarter" idx="5"/>
          </p:nvPr>
        </p:nvSpPr>
        <p:spPr/>
        <p:txBody>
          <a:bodyPr/>
          <a:lstStyle/>
          <a:p>
            <a:fld id="{4CD5689D-7E94-4579-859E-DB4BEA72FBC3}" type="slidenum">
              <a:rPr lang="en-AU" smtClean="0"/>
              <a:t>54</a:t>
            </a:fld>
            <a:endParaRPr lang="en-AU" dirty="0"/>
          </a:p>
        </p:txBody>
      </p:sp>
    </p:spTree>
    <p:extLst>
      <p:ext uri="{BB962C8B-B14F-4D97-AF65-F5344CB8AC3E}">
        <p14:creationId xmlns:p14="http://schemas.microsoft.com/office/powerpoint/2010/main" val="3566238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CD5689D-7E94-4579-859E-DB4BEA72FBC3}" type="slidenum">
              <a:rPr lang="en-AU" smtClean="0"/>
              <a:t>56</a:t>
            </a:fld>
            <a:endParaRPr lang="en-AU" dirty="0"/>
          </a:p>
        </p:txBody>
      </p:sp>
    </p:spTree>
    <p:extLst>
      <p:ext uri="{BB962C8B-B14F-4D97-AF65-F5344CB8AC3E}">
        <p14:creationId xmlns:p14="http://schemas.microsoft.com/office/powerpoint/2010/main" val="3002570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"GWAS data is often shared publicly so other researchers can use it. This slide shows a list of studies with available summary statistics, which include the p-values and odds ratios for each SNP. You can find these on websites like the GWAS Catalog. Each study lists things like the publication date, journal, title, and the trait they studied, like heart disease or height. This data is great for combining with other studies or doing follow-up analyses."</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57</a:t>
            </a:fld>
            <a:endParaRPr lang="en-US"/>
          </a:p>
        </p:txBody>
      </p:sp>
    </p:spTree>
    <p:extLst>
      <p:ext uri="{BB962C8B-B14F-4D97-AF65-F5344CB8AC3E}">
        <p14:creationId xmlns:p14="http://schemas.microsoft.com/office/powerpoint/2010/main" val="639831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"After a GWAS, there’s more we can do with the results. One thing is calculating a Polygenic Risk Score, or PRS, which combines the effects of many SNPs to predict someone’s risk for a disease—like figuring out if they’re more likely to get diabetes. Another thing is combining GWAS data with transcriptomics, which looks at gene activity, to find out which genes, cell types, or tissues are involved in the disease. This helps us understand the biology behind the associations we found."</a:t>
            </a:r>
          </a:p>
          <a:p>
            <a:pPr>
              <a:buNone/>
            </a:pPr>
            <a:endParaRPr lang="en-US" b="1" dirty="0"/>
          </a:p>
          <a:p>
            <a:pPr>
              <a:buNone/>
            </a:pPr>
            <a:endParaRPr lang="en-US" b="1" dirty="0"/>
          </a:p>
          <a:p>
            <a:pPr>
              <a:buNone/>
            </a:pPr>
            <a:r>
              <a:rPr lang="en-US" b="1" dirty="0"/>
              <a:t>1. Fine-Mapping to Pinpoint Causal Variants</a:t>
            </a:r>
          </a:p>
          <a:p>
            <a:pPr>
              <a:buFont typeface="Arial" panose="020B0604020202020204" pitchFamily="34" charset="0"/>
              <a:buChar char="•"/>
            </a:pPr>
            <a:r>
              <a:rPr lang="en-US" b="1" dirty="0"/>
              <a:t>Goal:</a:t>
            </a:r>
            <a:r>
              <a:rPr lang="en-US" dirty="0"/>
              <a:t> Narrow down GWAS loci to </a:t>
            </a:r>
            <a:r>
              <a:rPr lang="en-US" b="1" dirty="0"/>
              <a:t>credible sets of causal SNPs</a:t>
            </a:r>
            <a:r>
              <a:rPr lang="en-US" dirty="0"/>
              <a:t>.</a:t>
            </a:r>
          </a:p>
          <a:p>
            <a:pPr>
              <a:buFont typeface="Arial" panose="020B0604020202020204" pitchFamily="34" charset="0"/>
              <a:buChar char="•"/>
            </a:pPr>
            <a:r>
              <a:rPr lang="en-US" b="1" dirty="0"/>
              <a:t>Methods:</a:t>
            </a:r>
            <a:r>
              <a:rPr lang="en-US" dirty="0"/>
              <a:t> Bayesian fine-mapping (e.g., </a:t>
            </a:r>
            <a:r>
              <a:rPr lang="en-US" i="1" dirty="0" err="1"/>
              <a:t>SuSiE</a:t>
            </a:r>
            <a:r>
              <a:rPr lang="en-US" dirty="0"/>
              <a:t>, </a:t>
            </a:r>
            <a:r>
              <a:rPr lang="en-US" i="1" dirty="0"/>
              <a:t>FINEMAP</a:t>
            </a:r>
            <a:r>
              <a:rPr lang="en-US" dirty="0"/>
              <a:t>), conditioning, credible intervals.</a:t>
            </a:r>
          </a:p>
          <a:p>
            <a:pPr>
              <a:buFont typeface="Arial" panose="020B0604020202020204" pitchFamily="34" charset="0"/>
              <a:buChar char="•"/>
            </a:pPr>
            <a:r>
              <a:rPr lang="en-US" b="1" dirty="0"/>
              <a:t>Benefit:</a:t>
            </a:r>
            <a:r>
              <a:rPr lang="en-US" dirty="0"/>
              <a:t> Distinguish causal variants from those in LD.</a:t>
            </a:r>
          </a:p>
          <a:p>
            <a:pPr>
              <a:buNone/>
            </a:pPr>
            <a:r>
              <a:rPr lang="en-US" b="1" dirty="0"/>
              <a:t>🧬 2. Colocalization with </a:t>
            </a:r>
            <a:r>
              <a:rPr lang="en-US" b="1" dirty="0" err="1"/>
              <a:t>eQTLs</a:t>
            </a:r>
            <a:r>
              <a:rPr lang="en-US" b="1" dirty="0"/>
              <a:t> / </a:t>
            </a:r>
            <a:r>
              <a:rPr lang="en-US" b="1" dirty="0" err="1"/>
              <a:t>sQTLs</a:t>
            </a:r>
            <a:endParaRPr lang="en-US" b="1" dirty="0"/>
          </a:p>
          <a:p>
            <a:pPr>
              <a:buFont typeface="Arial" panose="020B0604020202020204" pitchFamily="34" charset="0"/>
              <a:buChar char="•"/>
            </a:pPr>
            <a:r>
              <a:rPr lang="en-US" b="1" dirty="0"/>
              <a:t>Goal:</a:t>
            </a:r>
            <a:r>
              <a:rPr lang="en-US" dirty="0"/>
              <a:t> Identify whether the same variant is responsible for both GWAS signal and gene regulation (</a:t>
            </a:r>
            <a:r>
              <a:rPr lang="en-US" dirty="0" err="1"/>
              <a:t>eQTL</a:t>
            </a:r>
            <a:r>
              <a:rPr lang="en-US" dirty="0"/>
              <a:t>).</a:t>
            </a:r>
          </a:p>
          <a:p>
            <a:pPr>
              <a:buFont typeface="Arial" panose="020B0604020202020204" pitchFamily="34" charset="0"/>
              <a:buChar char="•"/>
            </a:pPr>
            <a:r>
              <a:rPr lang="en-US" b="1" dirty="0"/>
              <a:t>Tools:</a:t>
            </a:r>
            <a:r>
              <a:rPr lang="en-US" dirty="0"/>
              <a:t> </a:t>
            </a:r>
            <a:r>
              <a:rPr lang="en-US" i="1" dirty="0"/>
              <a:t>COLOC</a:t>
            </a:r>
            <a:r>
              <a:rPr lang="en-US" dirty="0"/>
              <a:t>, </a:t>
            </a:r>
            <a:r>
              <a:rPr lang="en-US" i="1" dirty="0" err="1"/>
              <a:t>eCAVIAR</a:t>
            </a:r>
            <a:r>
              <a:rPr lang="en-US" dirty="0"/>
              <a:t>, </a:t>
            </a:r>
            <a:r>
              <a:rPr lang="en-US" i="1" dirty="0"/>
              <a:t>SMR/HEIDI</a:t>
            </a:r>
            <a:r>
              <a:rPr lang="en-US" dirty="0"/>
              <a:t>.</a:t>
            </a:r>
          </a:p>
          <a:p>
            <a:pPr>
              <a:buFont typeface="Arial" panose="020B0604020202020204" pitchFamily="34" charset="0"/>
              <a:buChar char="•"/>
            </a:pPr>
            <a:r>
              <a:rPr lang="en-US" b="1" dirty="0"/>
              <a:t>Data:</a:t>
            </a:r>
            <a:r>
              <a:rPr lang="en-US" dirty="0"/>
              <a:t> </a:t>
            </a:r>
            <a:r>
              <a:rPr lang="en-US" dirty="0" err="1"/>
              <a:t>GTEx</a:t>
            </a:r>
            <a:r>
              <a:rPr lang="en-US" dirty="0"/>
              <a:t>, single-cell </a:t>
            </a:r>
            <a:r>
              <a:rPr lang="en-US" dirty="0" err="1"/>
              <a:t>eQTLs</a:t>
            </a:r>
            <a:r>
              <a:rPr lang="en-US" dirty="0"/>
              <a:t>, spatial transcriptomics.</a:t>
            </a:r>
          </a:p>
          <a:p>
            <a:pPr>
              <a:buFont typeface="Arial" panose="020B0604020202020204" pitchFamily="34" charset="0"/>
              <a:buChar char="•"/>
            </a:pPr>
            <a:r>
              <a:rPr lang="en-US" b="1" dirty="0"/>
              <a:t>Output:</a:t>
            </a:r>
            <a:r>
              <a:rPr lang="en-US" dirty="0"/>
              <a:t> Gene-tissue-trait triads (e.g., “this variant affects this gene in this cell type”).</a:t>
            </a:r>
          </a:p>
          <a:p>
            <a:pPr>
              <a:buNone/>
            </a:pPr>
            <a:r>
              <a:rPr lang="en-US" b="1" dirty="0"/>
              <a:t>🧠 3. Gene and Pathway Prioritization</a:t>
            </a:r>
          </a:p>
          <a:p>
            <a:pPr>
              <a:buFont typeface="Arial" panose="020B0604020202020204" pitchFamily="34" charset="0"/>
              <a:buChar char="•"/>
            </a:pPr>
            <a:r>
              <a:rPr lang="en-US" b="1" dirty="0"/>
              <a:t>Goal:</a:t>
            </a:r>
            <a:r>
              <a:rPr lang="en-US" dirty="0"/>
              <a:t> Link SNPs to </a:t>
            </a:r>
            <a:r>
              <a:rPr lang="en-US" b="1" dirty="0"/>
              <a:t>target genes</a:t>
            </a:r>
            <a:r>
              <a:rPr lang="en-US" dirty="0"/>
              <a:t> and biological </a:t>
            </a:r>
            <a:r>
              <a:rPr lang="en-US" b="1" dirty="0"/>
              <a:t>pathways</a:t>
            </a:r>
            <a:r>
              <a:rPr lang="en-US" dirty="0"/>
              <a:t>.</a:t>
            </a:r>
          </a:p>
          <a:p>
            <a:pPr>
              <a:buFont typeface="Arial" panose="020B0604020202020204" pitchFamily="34" charset="0"/>
              <a:buChar char="•"/>
            </a:pPr>
            <a:r>
              <a:rPr lang="en-US" b="1" dirty="0"/>
              <a:t>Methods:</a:t>
            </a:r>
            <a:endParaRPr lang="en-US" dirty="0"/>
          </a:p>
          <a:p>
            <a:pPr marL="742950" lvl="1" indent="-285750">
              <a:buFont typeface="Arial" panose="020B0604020202020204" pitchFamily="34" charset="0"/>
              <a:buChar char="•"/>
            </a:pPr>
            <a:r>
              <a:rPr lang="en-US" i="1" dirty="0"/>
              <a:t>MAGMA</a:t>
            </a:r>
            <a:r>
              <a:rPr lang="en-US" dirty="0"/>
              <a:t>, </a:t>
            </a:r>
            <a:r>
              <a:rPr lang="en-US" i="1" dirty="0"/>
              <a:t>DEPICT</a:t>
            </a:r>
            <a:r>
              <a:rPr lang="en-US" dirty="0"/>
              <a:t>, </a:t>
            </a:r>
            <a:r>
              <a:rPr lang="en-US" i="1" dirty="0"/>
              <a:t>GSEA</a:t>
            </a:r>
            <a:r>
              <a:rPr lang="en-US" dirty="0"/>
              <a:t> — for gene-set enrichment</a:t>
            </a:r>
          </a:p>
          <a:p>
            <a:pPr marL="742950" lvl="1" indent="-285750">
              <a:buFont typeface="Arial" panose="020B0604020202020204" pitchFamily="34" charset="0"/>
              <a:buChar char="•"/>
            </a:pPr>
            <a:r>
              <a:rPr lang="en-US" i="1" dirty="0" err="1"/>
              <a:t>PoPS</a:t>
            </a:r>
            <a:r>
              <a:rPr lang="en-US" dirty="0"/>
              <a:t>, </a:t>
            </a:r>
            <a:r>
              <a:rPr lang="en-US" i="1" dirty="0" err="1"/>
              <a:t>OpenTargets</a:t>
            </a:r>
            <a:r>
              <a:rPr lang="en-US" i="1" dirty="0"/>
              <a:t> Genetics</a:t>
            </a:r>
            <a:r>
              <a:rPr lang="en-US" dirty="0"/>
              <a:t>, </a:t>
            </a:r>
            <a:r>
              <a:rPr lang="en-US" i="1" dirty="0" err="1"/>
              <a:t>GenePrioritization</a:t>
            </a:r>
            <a:r>
              <a:rPr lang="en-US" dirty="0"/>
              <a:t> tools</a:t>
            </a:r>
          </a:p>
          <a:p>
            <a:pPr>
              <a:buFont typeface="Arial" panose="020B0604020202020204" pitchFamily="34" charset="0"/>
              <a:buChar char="•"/>
            </a:pPr>
            <a:r>
              <a:rPr lang="en-US" b="1" dirty="0"/>
              <a:t>Use:</a:t>
            </a:r>
            <a:r>
              <a:rPr lang="en-US" dirty="0"/>
              <a:t> Focus functional studies on top pathways and gene candidates.</a:t>
            </a:r>
          </a:p>
          <a:p>
            <a:pPr>
              <a:buNone/>
            </a:pPr>
            <a:r>
              <a:rPr lang="en-US" b="1" dirty="0"/>
              <a:t>🧭 4. Cell Type / Tissue Resolution</a:t>
            </a:r>
          </a:p>
          <a:p>
            <a:pPr>
              <a:buFont typeface="Arial" panose="020B0604020202020204" pitchFamily="34" charset="0"/>
              <a:buChar char="•"/>
            </a:pPr>
            <a:r>
              <a:rPr lang="en-US" b="1" dirty="0"/>
              <a:t>Goal:</a:t>
            </a:r>
            <a:r>
              <a:rPr lang="en-US" dirty="0"/>
              <a:t> Map genetic risk to </a:t>
            </a:r>
            <a:r>
              <a:rPr lang="en-US" b="1" dirty="0"/>
              <a:t>specific cell types</a:t>
            </a:r>
            <a:r>
              <a:rPr lang="en-US" dirty="0"/>
              <a:t> using single-cell RNA-seq / spatial transcriptomics.</a:t>
            </a:r>
          </a:p>
          <a:p>
            <a:pPr>
              <a:buFont typeface="Arial" panose="020B0604020202020204" pitchFamily="34" charset="0"/>
              <a:buChar char="•"/>
            </a:pPr>
            <a:r>
              <a:rPr lang="en-US" b="1" dirty="0"/>
              <a:t>Tools:</a:t>
            </a:r>
            <a:endParaRPr lang="en-US" dirty="0"/>
          </a:p>
          <a:p>
            <a:pPr marL="742950" lvl="1" indent="-285750">
              <a:buFont typeface="Arial" panose="020B0604020202020204" pitchFamily="34" charset="0"/>
              <a:buChar char="•"/>
            </a:pPr>
            <a:r>
              <a:rPr lang="en-US" i="1" dirty="0"/>
              <a:t>LDSC-SEG</a:t>
            </a:r>
            <a:r>
              <a:rPr lang="en-US" dirty="0"/>
              <a:t>, </a:t>
            </a:r>
            <a:r>
              <a:rPr lang="en-US" i="1" dirty="0"/>
              <a:t>S-LDSC</a:t>
            </a:r>
            <a:r>
              <a:rPr lang="en-US" dirty="0"/>
              <a:t>, </a:t>
            </a:r>
            <a:r>
              <a:rPr lang="en-US" i="1" dirty="0" err="1"/>
              <a:t>Celldex</a:t>
            </a:r>
            <a:r>
              <a:rPr lang="en-US" dirty="0"/>
              <a:t>, </a:t>
            </a:r>
            <a:r>
              <a:rPr lang="en-US" i="1" dirty="0" err="1"/>
              <a:t>MuSiC</a:t>
            </a:r>
            <a:r>
              <a:rPr lang="en-US" dirty="0"/>
              <a:t>, </a:t>
            </a:r>
            <a:r>
              <a:rPr lang="en-US" i="1" dirty="0" err="1"/>
              <a:t>sc</a:t>
            </a:r>
            <a:r>
              <a:rPr lang="en-US" i="1" dirty="0"/>
              <a:t>-linker</a:t>
            </a:r>
            <a:endParaRPr lang="en-US" dirty="0"/>
          </a:p>
          <a:p>
            <a:pPr marL="742950" lvl="1" indent="-285750">
              <a:buFont typeface="Arial" panose="020B0604020202020204" pitchFamily="34" charset="0"/>
              <a:buChar char="•"/>
            </a:pPr>
            <a:r>
              <a:rPr lang="en-US" i="1" dirty="0" err="1"/>
              <a:t>SPOTlight</a:t>
            </a:r>
            <a:r>
              <a:rPr lang="en-US" dirty="0"/>
              <a:t>, </a:t>
            </a:r>
            <a:r>
              <a:rPr lang="en-US" i="1" dirty="0"/>
              <a:t>Tangram</a:t>
            </a:r>
            <a:r>
              <a:rPr lang="en-US" dirty="0"/>
              <a:t>, </a:t>
            </a:r>
            <a:r>
              <a:rPr lang="en-US" i="1" dirty="0"/>
              <a:t>Cell2location</a:t>
            </a:r>
            <a:r>
              <a:rPr lang="en-US" dirty="0"/>
              <a:t> (for spatial)</a:t>
            </a:r>
          </a:p>
          <a:p>
            <a:pPr>
              <a:buFont typeface="Arial" panose="020B0604020202020204" pitchFamily="34" charset="0"/>
              <a:buChar char="•"/>
            </a:pPr>
            <a:r>
              <a:rPr lang="en-US" b="1" dirty="0"/>
              <a:t>Example:</a:t>
            </a:r>
            <a:r>
              <a:rPr lang="en-US" dirty="0"/>
              <a:t> Link schizophrenia risk loci to inhibitory neurons in prefrontal cortex.</a:t>
            </a:r>
          </a:p>
          <a:p>
            <a:pPr>
              <a:buNone/>
            </a:pPr>
            <a:r>
              <a:rPr lang="en-US" b="1" dirty="0"/>
              <a:t>🔄 5. Mendelian Randomization (MR)</a:t>
            </a:r>
          </a:p>
          <a:p>
            <a:pPr>
              <a:buFont typeface="Arial" panose="020B0604020202020204" pitchFamily="34" charset="0"/>
              <a:buChar char="•"/>
            </a:pPr>
            <a:r>
              <a:rPr lang="en-US" b="1" dirty="0"/>
              <a:t>Goal:</a:t>
            </a:r>
            <a:r>
              <a:rPr lang="en-US" dirty="0"/>
              <a:t> Test whether a biomarker (gene, protein, lipid) </a:t>
            </a:r>
            <a:r>
              <a:rPr lang="en-US" b="1" dirty="0"/>
              <a:t>causally influences</a:t>
            </a:r>
            <a:r>
              <a:rPr lang="en-US" dirty="0"/>
              <a:t> the disease.</a:t>
            </a:r>
          </a:p>
          <a:p>
            <a:pPr>
              <a:buFont typeface="Arial" panose="020B0604020202020204" pitchFamily="34" charset="0"/>
              <a:buChar char="•"/>
            </a:pPr>
            <a:r>
              <a:rPr lang="en-US" b="1" dirty="0"/>
              <a:t>Data:</a:t>
            </a:r>
            <a:r>
              <a:rPr lang="en-US" dirty="0"/>
              <a:t> Summary-level GWAS + exposure QTL data</a:t>
            </a:r>
          </a:p>
          <a:p>
            <a:pPr>
              <a:buFont typeface="Arial" panose="020B0604020202020204" pitchFamily="34" charset="0"/>
              <a:buChar char="•"/>
            </a:pPr>
            <a:r>
              <a:rPr lang="en-US" b="1" dirty="0"/>
              <a:t>Tools:</a:t>
            </a:r>
            <a:r>
              <a:rPr lang="en-US" dirty="0"/>
              <a:t> </a:t>
            </a:r>
            <a:r>
              <a:rPr lang="en-US" i="1" dirty="0" err="1"/>
              <a:t>TwoSampleMR</a:t>
            </a:r>
            <a:r>
              <a:rPr lang="en-US" dirty="0"/>
              <a:t>, </a:t>
            </a:r>
            <a:r>
              <a:rPr lang="en-US" i="1" dirty="0"/>
              <a:t>MR-Egger</a:t>
            </a:r>
            <a:r>
              <a:rPr lang="en-US" dirty="0"/>
              <a:t>, </a:t>
            </a:r>
            <a:r>
              <a:rPr lang="en-US" i="1" dirty="0"/>
              <a:t>CAUSE</a:t>
            </a:r>
            <a:endParaRPr lang="en-US" dirty="0"/>
          </a:p>
          <a:p>
            <a:pPr>
              <a:buFont typeface="Arial" panose="020B0604020202020204" pitchFamily="34" charset="0"/>
              <a:buChar char="•"/>
            </a:pPr>
            <a:r>
              <a:rPr lang="en-US" b="1" dirty="0"/>
              <a:t>Use:</a:t>
            </a:r>
            <a:r>
              <a:rPr lang="en-US" dirty="0"/>
              <a:t> Prioritize drug targets, understand mechanisms.</a:t>
            </a:r>
          </a:p>
          <a:p>
            <a:pPr>
              <a:buNone/>
            </a:pPr>
            <a:r>
              <a:rPr lang="en-US" b="1" dirty="0"/>
              <a:t>🧪 6. Drug Target Discovery</a:t>
            </a:r>
          </a:p>
          <a:p>
            <a:pPr>
              <a:buFont typeface="Arial" panose="020B0604020202020204" pitchFamily="34" charset="0"/>
              <a:buChar char="•"/>
            </a:pPr>
            <a:r>
              <a:rPr lang="en-US" b="1" dirty="0"/>
              <a:t>Goal:</a:t>
            </a:r>
            <a:r>
              <a:rPr lang="en-US" dirty="0"/>
              <a:t> Identify </a:t>
            </a:r>
            <a:r>
              <a:rPr lang="en-US" b="1" dirty="0"/>
              <a:t>druggable genes</a:t>
            </a:r>
            <a:r>
              <a:rPr lang="en-US" dirty="0"/>
              <a:t> supported by human genetics.</a:t>
            </a:r>
          </a:p>
          <a:p>
            <a:pPr>
              <a:buFont typeface="Arial" panose="020B0604020202020204" pitchFamily="34" charset="0"/>
              <a:buChar char="•"/>
            </a:pPr>
            <a:r>
              <a:rPr lang="en-US" b="1" dirty="0"/>
              <a:t>Tools:</a:t>
            </a:r>
            <a:r>
              <a:rPr lang="en-US" dirty="0"/>
              <a:t> </a:t>
            </a:r>
            <a:r>
              <a:rPr lang="en-US" i="1" dirty="0" err="1"/>
              <a:t>OpenTargets</a:t>
            </a:r>
            <a:r>
              <a:rPr lang="en-US" dirty="0"/>
              <a:t>, </a:t>
            </a:r>
            <a:r>
              <a:rPr lang="en-US" i="1" dirty="0"/>
              <a:t>LINSIGHT</a:t>
            </a:r>
            <a:r>
              <a:rPr lang="en-US" dirty="0"/>
              <a:t>, </a:t>
            </a:r>
            <a:r>
              <a:rPr lang="en-US" i="1" dirty="0" err="1"/>
              <a:t>DGIdb</a:t>
            </a:r>
            <a:endParaRPr lang="en-US" dirty="0"/>
          </a:p>
          <a:p>
            <a:pPr>
              <a:buFont typeface="Arial" panose="020B0604020202020204" pitchFamily="34" charset="0"/>
              <a:buChar char="•"/>
            </a:pPr>
            <a:r>
              <a:rPr lang="en-US" b="1" dirty="0"/>
              <a:t>Example:</a:t>
            </a:r>
            <a:r>
              <a:rPr lang="en-US" dirty="0"/>
              <a:t> PCSK9 inhibitors developed after strong LDL GWAS hits.</a:t>
            </a:r>
          </a:p>
          <a:p>
            <a:pPr>
              <a:buNone/>
            </a:pPr>
            <a:r>
              <a:rPr lang="en-US" b="1" dirty="0"/>
              <a:t>🧬 7. </a:t>
            </a:r>
            <a:r>
              <a:rPr lang="en-US" b="1" dirty="0" err="1"/>
              <a:t>PheWAS</a:t>
            </a:r>
            <a:r>
              <a:rPr lang="en-US" b="1" dirty="0"/>
              <a:t> &amp; Cross-Trait Analysis</a:t>
            </a:r>
          </a:p>
          <a:p>
            <a:pPr>
              <a:buFont typeface="Arial" panose="020B0604020202020204" pitchFamily="34" charset="0"/>
              <a:buChar char="•"/>
            </a:pPr>
            <a:r>
              <a:rPr lang="en-US" b="1" dirty="0" err="1"/>
              <a:t>PheWAS</a:t>
            </a:r>
            <a:r>
              <a:rPr lang="en-US" b="1" dirty="0"/>
              <a:t>:</a:t>
            </a:r>
            <a:r>
              <a:rPr lang="en-US" dirty="0"/>
              <a:t> Test top SNPs across hundreds of traits to detect pleiotropy.</a:t>
            </a:r>
          </a:p>
          <a:p>
            <a:pPr>
              <a:buFont typeface="Arial" panose="020B0604020202020204" pitchFamily="34" charset="0"/>
              <a:buChar char="•"/>
            </a:pPr>
            <a:r>
              <a:rPr lang="en-US" b="1" dirty="0"/>
              <a:t>Genetic correlation:</a:t>
            </a:r>
            <a:r>
              <a:rPr lang="en-US" dirty="0"/>
              <a:t> </a:t>
            </a:r>
            <a:r>
              <a:rPr lang="en-US" i="1" dirty="0"/>
              <a:t>LDSC</a:t>
            </a:r>
            <a:r>
              <a:rPr lang="en-US" dirty="0"/>
              <a:t>, </a:t>
            </a:r>
            <a:r>
              <a:rPr lang="en-US" i="1" dirty="0"/>
              <a:t>Popcorn</a:t>
            </a:r>
            <a:r>
              <a:rPr lang="en-US" dirty="0"/>
              <a:t> to quantify shared heritability.</a:t>
            </a:r>
          </a:p>
          <a:p>
            <a:pPr>
              <a:buFont typeface="Arial" panose="020B0604020202020204" pitchFamily="34" charset="0"/>
              <a:buChar char="•"/>
            </a:pPr>
            <a:r>
              <a:rPr lang="en-US" b="1" dirty="0"/>
              <a:t>Applications:</a:t>
            </a:r>
            <a:r>
              <a:rPr lang="en-US" dirty="0"/>
              <a:t> Understand comorbidities and shared biology.</a:t>
            </a:r>
          </a:p>
          <a:p>
            <a:pPr>
              <a:buNone/>
            </a:pPr>
            <a:r>
              <a:rPr lang="en-US" b="1" dirty="0"/>
              <a:t>🧑‍🤝‍🧑 8. Population Genetics &amp; Evolution</a:t>
            </a:r>
          </a:p>
          <a:p>
            <a:pPr>
              <a:buFont typeface="Arial" panose="020B0604020202020204" pitchFamily="34" charset="0"/>
              <a:buChar char="•"/>
            </a:pPr>
            <a:r>
              <a:rPr lang="en-US" b="1" dirty="0"/>
              <a:t>Goal:</a:t>
            </a:r>
            <a:r>
              <a:rPr lang="en-US" dirty="0"/>
              <a:t> Study selective pressures, allele frequency divergence.</a:t>
            </a:r>
          </a:p>
          <a:p>
            <a:pPr>
              <a:buFont typeface="Arial" panose="020B0604020202020204" pitchFamily="34" charset="0"/>
              <a:buChar char="•"/>
            </a:pPr>
            <a:r>
              <a:rPr lang="en-US" b="1" dirty="0"/>
              <a:t>Tools:</a:t>
            </a:r>
            <a:r>
              <a:rPr lang="en-US" dirty="0"/>
              <a:t> </a:t>
            </a:r>
            <a:r>
              <a:rPr lang="en-US" i="1" dirty="0" err="1"/>
              <a:t>iHS</a:t>
            </a:r>
            <a:r>
              <a:rPr lang="en-US" dirty="0"/>
              <a:t>, </a:t>
            </a:r>
            <a:r>
              <a:rPr lang="en-US" i="1" dirty="0"/>
              <a:t>FST</a:t>
            </a:r>
            <a:r>
              <a:rPr lang="en-US" dirty="0"/>
              <a:t>, </a:t>
            </a:r>
            <a:r>
              <a:rPr lang="en-US" i="1" dirty="0"/>
              <a:t>SDS</a:t>
            </a:r>
            <a:r>
              <a:rPr lang="en-US" dirty="0"/>
              <a:t>, </a:t>
            </a:r>
            <a:r>
              <a:rPr lang="en-US" i="1" dirty="0"/>
              <a:t>ALDER</a:t>
            </a:r>
            <a:endParaRPr lang="en-US" dirty="0"/>
          </a:p>
          <a:p>
            <a:pPr>
              <a:buFont typeface="Arial" panose="020B0604020202020204" pitchFamily="34" charset="0"/>
              <a:buChar char="•"/>
            </a:pPr>
            <a:r>
              <a:rPr lang="en-US" b="1" dirty="0"/>
              <a:t>Use:</a:t>
            </a:r>
            <a:r>
              <a:rPr lang="en-US" dirty="0"/>
              <a:t> E.g., detect positive selection at immune loci.</a:t>
            </a:r>
          </a:p>
          <a:p>
            <a:pPr>
              <a:buNone/>
            </a:pPr>
            <a:r>
              <a:rPr lang="en-US" b="1" dirty="0"/>
              <a:t>🧭 9. Functional Validation</a:t>
            </a:r>
          </a:p>
          <a:p>
            <a:pPr>
              <a:buFont typeface="Arial" panose="020B0604020202020204" pitchFamily="34" charset="0"/>
              <a:buChar char="•"/>
            </a:pPr>
            <a:r>
              <a:rPr lang="en-US" b="1" dirty="0"/>
              <a:t>Goal:</a:t>
            </a:r>
            <a:r>
              <a:rPr lang="en-US" dirty="0"/>
              <a:t> Experimentally test causal SNPs/genes using:</a:t>
            </a:r>
          </a:p>
          <a:p>
            <a:pPr marL="742950" lvl="1" indent="-285750">
              <a:buFont typeface="Arial" panose="020B0604020202020204" pitchFamily="34" charset="0"/>
              <a:buChar char="•"/>
            </a:pPr>
            <a:r>
              <a:rPr lang="en-US" dirty="0"/>
              <a:t>CRISPR/Cas9 editing</a:t>
            </a:r>
          </a:p>
          <a:p>
            <a:pPr marL="742950" lvl="1" indent="-285750">
              <a:buFont typeface="Arial" panose="020B0604020202020204" pitchFamily="34" charset="0"/>
              <a:buChar char="•"/>
            </a:pPr>
            <a:r>
              <a:rPr lang="en-US" dirty="0"/>
              <a:t>Reporter assays</a:t>
            </a:r>
          </a:p>
          <a:p>
            <a:pPr marL="742950" lvl="1" indent="-285750">
              <a:buFont typeface="Arial" panose="020B0604020202020204" pitchFamily="34" charset="0"/>
              <a:buChar char="•"/>
            </a:pPr>
            <a:r>
              <a:rPr lang="en-US" dirty="0"/>
              <a:t>Perturb-seq</a:t>
            </a:r>
          </a:p>
          <a:p>
            <a:pPr marL="742950" lvl="1" indent="-285750">
              <a:buFont typeface="Arial" panose="020B0604020202020204" pitchFamily="34" charset="0"/>
              <a:buChar char="•"/>
            </a:pPr>
            <a:r>
              <a:rPr lang="en-US" dirty="0"/>
              <a:t>Organoids or iPSC-derived models</a:t>
            </a:r>
          </a:p>
          <a:p>
            <a:pPr>
              <a:buNone/>
            </a:pPr>
            <a:r>
              <a:rPr lang="en-US" b="1" dirty="0"/>
              <a:t>🌐 10. Integrative Risk Models</a:t>
            </a:r>
          </a:p>
          <a:p>
            <a:pPr>
              <a:buFont typeface="Arial" panose="020B0604020202020204" pitchFamily="34" charset="0"/>
              <a:buChar char="•"/>
            </a:pPr>
            <a:r>
              <a:rPr lang="en-US" b="1" dirty="0"/>
              <a:t>Combine PRS with:</a:t>
            </a:r>
            <a:endParaRPr lang="en-US" dirty="0"/>
          </a:p>
          <a:p>
            <a:pPr marL="742950" lvl="1" indent="-285750">
              <a:buFont typeface="Arial" panose="020B0604020202020204" pitchFamily="34" charset="0"/>
              <a:buChar char="•"/>
            </a:pPr>
            <a:r>
              <a:rPr lang="en-US" dirty="0"/>
              <a:t>Lifestyle factors</a:t>
            </a:r>
          </a:p>
          <a:p>
            <a:pPr marL="742950" lvl="1" indent="-285750">
              <a:buFont typeface="Arial" panose="020B0604020202020204" pitchFamily="34" charset="0"/>
              <a:buChar char="•"/>
            </a:pPr>
            <a:r>
              <a:rPr lang="en-US" dirty="0"/>
              <a:t>Imaging biomarkers (e.g., MRI)</a:t>
            </a:r>
          </a:p>
          <a:p>
            <a:pPr marL="742950" lvl="1" indent="-285750">
              <a:buFont typeface="Arial" panose="020B0604020202020204" pitchFamily="34" charset="0"/>
              <a:buChar char="•"/>
            </a:pPr>
            <a:r>
              <a:rPr lang="en-US" dirty="0"/>
              <a:t>Clinical lab data</a:t>
            </a:r>
          </a:p>
          <a:p>
            <a:pPr>
              <a:buFont typeface="Arial" panose="020B0604020202020204" pitchFamily="34" charset="0"/>
              <a:buChar char="•"/>
            </a:pPr>
            <a:r>
              <a:rPr lang="en-US" b="1" dirty="0"/>
              <a:t>Use:</a:t>
            </a:r>
            <a:r>
              <a:rPr lang="en-US" dirty="0"/>
              <a:t> Precision medicine, disease subtyping, early screening.</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58</a:t>
            </a:fld>
            <a:endParaRPr lang="en-US"/>
          </a:p>
        </p:txBody>
      </p:sp>
    </p:spTree>
    <p:extLst>
      <p:ext uri="{BB962C8B-B14F-4D97-AF65-F5344CB8AC3E}">
        <p14:creationId xmlns:p14="http://schemas.microsoft.com/office/powerpoint/2010/main" val="701460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"GWAS is a tool to find genes that might cause diseases. First, we look for SNPs that are different between healthy people (controls) and people with the disease (cases). For example, if a certain SNP is much more common in cases, it might be near a gene that’s involved in the disease.. Once we find these SNPs, we can narrow down areas on the chromosomes that might be linked to the disease.” so we start with </a:t>
            </a:r>
            <a:r>
              <a:rPr lang="en-US" dirty="0" err="1">
                <a:effectLst/>
              </a:rPr>
              <a:t>geneotype</a:t>
            </a:r>
            <a:r>
              <a:rPr lang="en-US" dirty="0">
                <a:effectLst/>
              </a:rPr>
              <a:t> data from participants and recorded phenotype data such as presence or absence of a disease or for quantitative measurements like BMI, bp their values are recorded</a:t>
            </a:r>
          </a:p>
        </p:txBody>
      </p:sp>
      <p:sp>
        <p:nvSpPr>
          <p:cNvPr id="4" name="Slide Number Placeholder 3"/>
          <p:cNvSpPr>
            <a:spLocks noGrp="1"/>
          </p:cNvSpPr>
          <p:nvPr>
            <p:ph type="sldNum" sz="quarter" idx="5"/>
          </p:nvPr>
        </p:nvSpPr>
        <p:spPr/>
        <p:txBody>
          <a:bodyPr/>
          <a:lstStyle/>
          <a:p>
            <a:fld id="{0658FB9E-0617-F245-A605-81DB2967C6ED}" type="slidenum">
              <a:rPr lang="en-US" smtClean="0"/>
              <a:t>8</a:t>
            </a:fld>
            <a:endParaRPr lang="en-US"/>
          </a:p>
        </p:txBody>
      </p:sp>
    </p:spTree>
    <p:extLst>
      <p:ext uri="{BB962C8B-B14F-4D97-AF65-F5344CB8AC3E}">
        <p14:creationId xmlns:p14="http://schemas.microsoft.com/office/powerpoint/2010/main" val="174584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300"/>
              </a:spcAft>
              <a:buNone/>
            </a:pPr>
            <a:r>
              <a:rPr lang="en-US" dirty="0">
                <a:effectLst/>
              </a:rPr>
              <a:t>”before we get into how we do GWAS, Let’s go over some general ideas in GWAS. First, GWAS focuses on common SNPs across the whole genome- ones that at least 5% of people have. we have 3billion </a:t>
            </a:r>
            <a:r>
              <a:rPr lang="en-US" dirty="0" err="1">
                <a:effectLst/>
              </a:rPr>
              <a:t>ps</a:t>
            </a:r>
            <a:r>
              <a:rPr lang="en-US" dirty="0">
                <a:effectLst/>
              </a:rPr>
              <a:t> and Not every SNP is tested directly, though. Some SNPs are close to each other on the DNA, so they tend to be inherited together. This is called linkage disequilibrium, or LD. Because of LD, testing one SNP can give us information about nearby SNPs we didn’t test. so </a:t>
            </a:r>
            <a:r>
              <a:rPr lang="en-US" dirty="0" err="1">
                <a:effectLst/>
              </a:rPr>
              <a:t>gwas</a:t>
            </a:r>
            <a:r>
              <a:rPr lang="en-US" dirty="0">
                <a:effectLst/>
              </a:rPr>
              <a:t> finds causal </a:t>
            </a:r>
            <a:r>
              <a:rPr lang="en-US" dirty="0" err="1">
                <a:effectLst/>
              </a:rPr>
              <a:t>snps</a:t>
            </a:r>
            <a:r>
              <a:rPr lang="en-US" dirty="0">
                <a:effectLst/>
              </a:rPr>
              <a:t> from tag </a:t>
            </a:r>
            <a:r>
              <a:rPr lang="en-US" dirty="0" err="1">
                <a:effectLst/>
              </a:rPr>
              <a:t>snps</a:t>
            </a:r>
            <a:r>
              <a:rPr lang="en-US" dirty="0">
                <a:effectLst/>
              </a:rPr>
              <a:t> by first identifying a region of interest through significant association with a trait using the tag </a:t>
            </a:r>
            <a:r>
              <a:rPr lang="en-US" dirty="0" err="1">
                <a:effectLst/>
              </a:rPr>
              <a:t>snp</a:t>
            </a:r>
            <a:r>
              <a:rPr lang="en-US" dirty="0">
                <a:effectLst/>
              </a:rPr>
              <a:t> then using a technique called fine mapping to pinpoint the causal variant within that region. The diagram shows this: reference SNPs are the ones we test, and they can ‘capture’ nearby untested SNPs through LD, but some SNPs are too far away to be captured.” </a:t>
            </a:r>
            <a:r>
              <a:rPr lang="en-US" dirty="0" err="1">
                <a:effectLst/>
              </a:rPr>
              <a:t>Genrally</a:t>
            </a:r>
            <a:r>
              <a:rPr lang="en-US" dirty="0">
                <a:effectLst/>
              </a:rPr>
              <a:t>, the </a:t>
            </a:r>
            <a:r>
              <a:rPr lang="en-US" dirty="0" err="1">
                <a:effectLst/>
              </a:rPr>
              <a:t>factoe</a:t>
            </a:r>
            <a:r>
              <a:rPr lang="en-US" dirty="0">
                <a:effectLst/>
              </a:rPr>
              <a:t> affecting LD is recombination of chromosomal </a:t>
            </a:r>
            <a:r>
              <a:rPr lang="en-US" dirty="0" err="1">
                <a:effectLst/>
              </a:rPr>
              <a:t>segements</a:t>
            </a:r>
            <a:r>
              <a:rPr lang="en-US" dirty="0">
                <a:effectLst/>
              </a:rPr>
              <a:t>. </a:t>
            </a:r>
            <a:r>
              <a:rPr lang="en-US" b="0" i="0" dirty="0">
                <a:solidFill>
                  <a:srgbClr val="D1D2D3"/>
                </a:solidFill>
                <a:effectLst/>
                <a:latin typeface="Slack-Lato"/>
              </a:rPr>
              <a:t>Genetic recombination (also known as genetic reshuffling) is the exchange of genetic material between different organisms which leads to production of offspring. </a:t>
            </a:r>
            <a:r>
              <a:rPr lang="en-US" dirty="0">
                <a:effectLst/>
              </a:rPr>
              <a:t>The AFR pop has </a:t>
            </a:r>
            <a:r>
              <a:rPr lang="en-US" dirty="0" err="1">
                <a:effectLst/>
              </a:rPr>
              <a:t>smalles</a:t>
            </a:r>
            <a:r>
              <a:rPr lang="en-US" dirty="0">
                <a:effectLst/>
              </a:rPr>
              <a:t> LD blocks and </a:t>
            </a:r>
            <a:r>
              <a:rPr lang="en-US" dirty="0" err="1">
                <a:effectLst/>
              </a:rPr>
              <a:t>caucaisians</a:t>
            </a:r>
            <a:r>
              <a:rPr lang="en-US" dirty="0">
                <a:effectLst/>
              </a:rPr>
              <a:t> have longest since the population is known to have evolved from AFR and hence most </a:t>
            </a:r>
            <a:r>
              <a:rPr lang="en-US" dirty="0" err="1">
                <a:effectLst/>
              </a:rPr>
              <a:t>recombinations</a:t>
            </a:r>
            <a:r>
              <a:rPr lang="en-US" dirty="0">
                <a:effectLst/>
              </a:rPr>
              <a:t> has happened in that genome. Its just like when you take threads of same sized. When u cut one 10 times you get smaller chunks and when you cut it just thrice you get longer chunks. so all </a:t>
            </a:r>
            <a:r>
              <a:rPr lang="en-US" dirty="0" err="1">
                <a:effectLst/>
              </a:rPr>
              <a:t>snps</a:t>
            </a:r>
            <a:r>
              <a:rPr lang="en-US" dirty="0">
                <a:effectLst/>
              </a:rPr>
              <a:t> in these chunks called </a:t>
            </a:r>
            <a:r>
              <a:rPr lang="en-US" dirty="0" err="1">
                <a:effectLst/>
              </a:rPr>
              <a:t>ld</a:t>
            </a:r>
            <a:r>
              <a:rPr lang="en-US" dirty="0">
                <a:effectLst/>
              </a:rPr>
              <a:t> blocks are always inherited together</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9</a:t>
            </a:fld>
            <a:endParaRPr lang="en-US"/>
          </a:p>
        </p:txBody>
      </p:sp>
    </p:spTree>
    <p:extLst>
      <p:ext uri="{BB962C8B-B14F-4D97-AF65-F5344CB8AC3E}">
        <p14:creationId xmlns:p14="http://schemas.microsoft.com/office/powerpoint/2010/main" val="413656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"Linkage disequilibrium, or LD, is a fancy term for when two SNPs are inherited together more often than we’d expect by chance. Imagine two SNPs as neighbors on a chromosome. If they’re really close, they usually stick together when DNA is passed down through generations. We measure LD with two numbers: r², which tells us how strongly they’re linked, from 0 (not linked) to 1 (always together), and D’, which is another way to measure this. Why does LD matter in GWAS? Because GWAS doesn’t usually find the exact DNA change causing a disease—it might finds a nearby SNP that’s linked to it through LD. That nearby SNP is called a tag SNP."</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10</a:t>
            </a:fld>
            <a:endParaRPr lang="en-US"/>
          </a:p>
        </p:txBody>
      </p:sp>
    </p:spTree>
    <p:extLst>
      <p:ext uri="{BB962C8B-B14F-4D97-AF65-F5344CB8AC3E}">
        <p14:creationId xmlns:p14="http://schemas.microsoft.com/office/powerpoint/2010/main" val="700378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"This slide mentions a type of plot we can make to show LD. In this plot, the upper half shows LD measures, like r², between pairs of SNPs—basically, how linked they are. The lower half shows p-values, which tell us if the connection between those SNPs and a disease is statistically significant. We’ll talk more about p-values later, but for now, just know this plot helps us see both how SNPs are related to each other and how they’re related to the disease."</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11</a:t>
            </a:fld>
            <a:endParaRPr lang="en-US"/>
          </a:p>
        </p:txBody>
      </p:sp>
    </p:spTree>
    <p:extLst>
      <p:ext uri="{BB962C8B-B14F-4D97-AF65-F5344CB8AC3E}">
        <p14:creationId xmlns:p14="http://schemas.microsoft.com/office/powerpoint/2010/main" val="420596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"Let’s walk through an example of how to measure LD between two SNPs, called SNP 1 and SNP 2. The table shows the frequency of their combinations in a population. For example, 30% of people have the ‘A’ allele of SNP 1 and the ‘B’ allele of SNP 2 together. First, we calculate the frequency of each allele: the ‘A’ allele of SNP 1 is in 50% of people, and the ‘B’ allele of SNP 2 is in 40%. Then, we calculate a number called D, which measures LD. We expect A and B to occur together 20% of the time if they’re not linked (that’s 0.5 times 0.4), but they actually occur 30% of the time. So, D is 0.3 minus 0.2, which equals 0.1. This tells us they’re linked a little bit."</a:t>
            </a:r>
          </a:p>
          <a:p>
            <a:endParaRPr lang="en-US" dirty="0"/>
          </a:p>
        </p:txBody>
      </p:sp>
      <p:sp>
        <p:nvSpPr>
          <p:cNvPr id="4" name="Slide Number Placeholder 3"/>
          <p:cNvSpPr>
            <a:spLocks noGrp="1"/>
          </p:cNvSpPr>
          <p:nvPr>
            <p:ph type="sldNum" sz="quarter" idx="5"/>
          </p:nvPr>
        </p:nvSpPr>
        <p:spPr/>
        <p:txBody>
          <a:bodyPr/>
          <a:lstStyle/>
          <a:p>
            <a:fld id="{0658FB9E-0617-F245-A605-81DB2967C6ED}" type="slidenum">
              <a:rPr lang="en-US" smtClean="0"/>
              <a:t>12</a:t>
            </a:fld>
            <a:endParaRPr lang="en-US"/>
          </a:p>
        </p:txBody>
      </p:sp>
    </p:spTree>
    <p:extLst>
      <p:ext uri="{BB962C8B-B14F-4D97-AF65-F5344CB8AC3E}">
        <p14:creationId xmlns:p14="http://schemas.microsoft.com/office/powerpoint/2010/main" val="869144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274A-1997-5853-3B14-4A17326668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6FF0D1-F594-D244-7008-9328A5FFB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026BD4-FBAA-E4FD-22DD-92D4128A8762}"/>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5" name="Footer Placeholder 4">
            <a:extLst>
              <a:ext uri="{FF2B5EF4-FFF2-40B4-BE49-F238E27FC236}">
                <a16:creationId xmlns:a16="http://schemas.microsoft.com/office/drawing/2014/main" id="{FFCB83CF-2DAB-8DAD-5A4A-F5F929699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68EAC-7068-CCCB-E3A9-9D78E26DED31}"/>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365061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BB2F-1AC8-0F63-055E-FB713EA76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E0C084-15EB-6A37-FC3C-6C6521372C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07D58-57AF-1C06-852A-5BDBDB66720A}"/>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5" name="Footer Placeholder 4">
            <a:extLst>
              <a:ext uri="{FF2B5EF4-FFF2-40B4-BE49-F238E27FC236}">
                <a16:creationId xmlns:a16="http://schemas.microsoft.com/office/drawing/2014/main" id="{C2898087-E50D-6610-A8DC-2A71E0014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E8E0E-FD1A-F333-54A0-FCB01C46EE4E}"/>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327692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1D220-CA90-B4D3-26CF-3628FB3B72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C25AE1-7250-A085-93CB-54A200FD0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28581-248E-4DF3-7466-B7879E6C574D}"/>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5" name="Footer Placeholder 4">
            <a:extLst>
              <a:ext uri="{FF2B5EF4-FFF2-40B4-BE49-F238E27FC236}">
                <a16:creationId xmlns:a16="http://schemas.microsoft.com/office/drawing/2014/main" id="{0C0F462C-9DE1-A1C7-9F3E-A24D9AA65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82DB2-0BC8-78B3-A449-247C261FEBE3}"/>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103949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BD1-28B0-AA6E-D6B0-C324541B8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8C60D-1F22-9CDE-FB7E-DE30A647F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C4E92-88D5-AD5B-00AF-454DF911D6D3}"/>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5" name="Footer Placeholder 4">
            <a:extLst>
              <a:ext uri="{FF2B5EF4-FFF2-40B4-BE49-F238E27FC236}">
                <a16:creationId xmlns:a16="http://schemas.microsoft.com/office/drawing/2014/main" id="{5AF74BB0-F9E9-9E37-F06D-839A0E3F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93E71-3F80-3E5A-34A8-216E21E244EC}"/>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4256824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4288-3A2A-543E-7514-187A0BFBA5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6D85A6-9C5B-A066-B1ED-282CEED545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2BA084-F3F1-CA34-C46A-FE0AACE8DF6B}"/>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5" name="Footer Placeholder 4">
            <a:extLst>
              <a:ext uri="{FF2B5EF4-FFF2-40B4-BE49-F238E27FC236}">
                <a16:creationId xmlns:a16="http://schemas.microsoft.com/office/drawing/2014/main" id="{11A65EB1-00DC-FD86-AFAF-2FA1CC049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79C14-BA92-8038-9D30-10252B6C47FD}"/>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125449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0A2C-127E-0265-D18B-8ADF9BDE0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DB6E7D-11EE-1CA5-BEFA-601EA2C22B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5D466-0C1D-0A72-8085-D6F025918E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EA8BF9-1AE3-FEB6-A458-FAD624501938}"/>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6" name="Footer Placeholder 5">
            <a:extLst>
              <a:ext uri="{FF2B5EF4-FFF2-40B4-BE49-F238E27FC236}">
                <a16:creationId xmlns:a16="http://schemas.microsoft.com/office/drawing/2014/main" id="{98B87F5F-0BA0-8439-465F-65C362EB9F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9E31A-7FB3-494D-CA76-5F3769E759F9}"/>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344361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17A0-173C-8472-CE26-E6FE2E69F7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FEF85-FAC7-9109-E6CC-C0F043EB2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63F49-0877-AD2F-2610-4B19DCDF7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79567-64B7-5BAE-E7DC-B8BA2AAD1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0F3EF-3E22-8C5B-694E-01208E0D55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999E8-5E52-4534-FAF0-2D3006657CF8}"/>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8" name="Footer Placeholder 7">
            <a:extLst>
              <a:ext uri="{FF2B5EF4-FFF2-40B4-BE49-F238E27FC236}">
                <a16:creationId xmlns:a16="http://schemas.microsoft.com/office/drawing/2014/main" id="{22812900-BF50-5327-25D2-CA1EB8BEC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3D0EB-70CB-02C2-3093-48145165DDCF}"/>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49289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CD5C9-560C-338D-5848-93C808A9F4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5A3B5-CDB9-142D-5554-CA1C9CFDBB7D}"/>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4" name="Footer Placeholder 3">
            <a:extLst>
              <a:ext uri="{FF2B5EF4-FFF2-40B4-BE49-F238E27FC236}">
                <a16:creationId xmlns:a16="http://schemas.microsoft.com/office/drawing/2014/main" id="{519A150C-A054-A752-CE9D-338FBB97F6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C70E4-9120-0B94-9611-4D90A53263F7}"/>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2416383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9F22E9-0255-B200-7A53-5554BCB4CC27}"/>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3" name="Footer Placeholder 2">
            <a:extLst>
              <a:ext uri="{FF2B5EF4-FFF2-40B4-BE49-F238E27FC236}">
                <a16:creationId xmlns:a16="http://schemas.microsoft.com/office/drawing/2014/main" id="{744F4463-034B-35D2-5313-8CA364567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6E4898-9038-A83A-6E0F-F4B0A48CF6FF}"/>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380137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067-88EA-27FE-B3DE-A076A9DCB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44026C-8B3C-3F17-CA15-E721F4C46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5E8A02-7255-1951-C5BF-8A0CF773A2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AC6DB-9747-032C-5C96-7B6DF22DBBAF}"/>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6" name="Footer Placeholder 5">
            <a:extLst>
              <a:ext uri="{FF2B5EF4-FFF2-40B4-BE49-F238E27FC236}">
                <a16:creationId xmlns:a16="http://schemas.microsoft.com/office/drawing/2014/main" id="{A04CFB10-25B3-CB77-BBB1-23785A1E64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1D9D3-30A3-93F4-BA9A-54B50F6A9FF6}"/>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185327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CDE2-08EB-CF81-91B2-8CDB4A8E9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ADD1DB-968D-0A28-E677-764300747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0B31FC-03F7-5FCA-2EEE-29711BC90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EAF11-A7CE-512D-E9B9-92D8CF146DD6}"/>
              </a:ext>
            </a:extLst>
          </p:cNvPr>
          <p:cNvSpPr>
            <a:spLocks noGrp="1"/>
          </p:cNvSpPr>
          <p:nvPr>
            <p:ph type="dt" sz="half" idx="10"/>
          </p:nvPr>
        </p:nvSpPr>
        <p:spPr/>
        <p:txBody>
          <a:bodyPr/>
          <a:lstStyle/>
          <a:p>
            <a:fld id="{CD55CE83-6BA0-C942-9095-D8FCB19D86AA}" type="datetimeFigureOut">
              <a:rPr lang="en-US" smtClean="0"/>
              <a:t>5/21/25</a:t>
            </a:fld>
            <a:endParaRPr lang="en-US"/>
          </a:p>
        </p:txBody>
      </p:sp>
      <p:sp>
        <p:nvSpPr>
          <p:cNvPr id="6" name="Footer Placeholder 5">
            <a:extLst>
              <a:ext uri="{FF2B5EF4-FFF2-40B4-BE49-F238E27FC236}">
                <a16:creationId xmlns:a16="http://schemas.microsoft.com/office/drawing/2014/main" id="{28AC8986-A5E9-2CCC-FA91-A6B89A40A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26413-79D8-5966-AADE-5A9F9BBAAE72}"/>
              </a:ext>
            </a:extLst>
          </p:cNvPr>
          <p:cNvSpPr>
            <a:spLocks noGrp="1"/>
          </p:cNvSpPr>
          <p:nvPr>
            <p:ph type="sldNum" sz="quarter" idx="12"/>
          </p:nvPr>
        </p:nvSpPr>
        <p:spPr/>
        <p:txBody>
          <a:bodyPr/>
          <a:lstStyle/>
          <a:p>
            <a:fld id="{A9E67479-6CC5-0A4D-96CF-966715F13043}" type="slidenum">
              <a:rPr lang="en-US" smtClean="0"/>
              <a:t>‹#›</a:t>
            </a:fld>
            <a:endParaRPr lang="en-US"/>
          </a:p>
        </p:txBody>
      </p:sp>
    </p:spTree>
    <p:extLst>
      <p:ext uri="{BB962C8B-B14F-4D97-AF65-F5344CB8AC3E}">
        <p14:creationId xmlns:p14="http://schemas.microsoft.com/office/powerpoint/2010/main" val="325817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FA5B7-EB70-305E-DB6F-5A2D2E634B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B39AB4-1FE2-8877-7410-93F41AAA4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E7EFD-B4A6-5FAD-9441-674E44EA19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55CE83-6BA0-C942-9095-D8FCB19D86AA}" type="datetimeFigureOut">
              <a:rPr lang="en-US" smtClean="0"/>
              <a:t>5/21/25</a:t>
            </a:fld>
            <a:endParaRPr lang="en-US"/>
          </a:p>
        </p:txBody>
      </p:sp>
      <p:sp>
        <p:nvSpPr>
          <p:cNvPr id="5" name="Footer Placeholder 4">
            <a:extLst>
              <a:ext uri="{FF2B5EF4-FFF2-40B4-BE49-F238E27FC236}">
                <a16:creationId xmlns:a16="http://schemas.microsoft.com/office/drawing/2014/main" id="{DCC77608-C567-64FF-AA0C-460713CDF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9EDEAB-AC87-BDD4-8A73-2D310C0ADE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E67479-6CC5-0A4D-96CF-966715F13043}" type="slidenum">
              <a:rPr lang="en-US" smtClean="0"/>
              <a:t>‹#›</a:t>
            </a:fld>
            <a:endParaRPr lang="en-US"/>
          </a:p>
        </p:txBody>
      </p:sp>
    </p:spTree>
    <p:extLst>
      <p:ext uri="{BB962C8B-B14F-4D97-AF65-F5344CB8AC3E}">
        <p14:creationId xmlns:p14="http://schemas.microsoft.com/office/powerpoint/2010/main" val="1731303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cog-genomics.org/plink/1.9/formats"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w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41.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cog-genomics.org/plink/1.9/formats#asso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www.cog-genomics.org/plink/1.9/formats#assoc_linea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5.emf"/><Relationship Id="rId4" Type="http://schemas.openxmlformats.org/officeDocument/2006/relationships/image" Target="../media/image54.emf"/></Relationships>
</file>

<file path=ppt/slides/_rels/slide53.xml.rels><?xml version="1.0" encoding="UTF-8" standalone="yes"?>
<Relationships xmlns="http://schemas.openxmlformats.org/package/2006/relationships"><Relationship Id="rId3" Type="http://schemas.openxmlformats.org/officeDocument/2006/relationships/hyperlink" Target="https://ldlink.nci.nih.gov/"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ebi.ac.uk/gwa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C4AB-9AB3-7D10-E553-BC20E168590F}"/>
              </a:ext>
            </a:extLst>
          </p:cNvPr>
          <p:cNvSpPr>
            <a:spLocks noGrp="1"/>
          </p:cNvSpPr>
          <p:nvPr>
            <p:ph type="ctrTitle"/>
          </p:nvPr>
        </p:nvSpPr>
        <p:spPr/>
        <p:txBody>
          <a:bodyPr/>
          <a:lstStyle/>
          <a:p>
            <a:r>
              <a:rPr lang="en-US" dirty="0"/>
              <a:t>Population Genetics and Genomics</a:t>
            </a:r>
          </a:p>
        </p:txBody>
      </p:sp>
      <p:sp>
        <p:nvSpPr>
          <p:cNvPr id="3" name="Subtitle 2">
            <a:extLst>
              <a:ext uri="{FF2B5EF4-FFF2-40B4-BE49-F238E27FC236}">
                <a16:creationId xmlns:a16="http://schemas.microsoft.com/office/drawing/2014/main" id="{335928DA-37E3-307C-60AD-D6D478737495}"/>
              </a:ext>
            </a:extLst>
          </p:cNvPr>
          <p:cNvSpPr>
            <a:spLocks noGrp="1"/>
          </p:cNvSpPr>
          <p:nvPr>
            <p:ph type="subTitle" idx="1"/>
          </p:nvPr>
        </p:nvSpPr>
        <p:spPr/>
        <p:txBody>
          <a:bodyPr/>
          <a:lstStyle/>
          <a:p>
            <a:r>
              <a:rPr lang="en-US" dirty="0"/>
              <a:t>May-June 2025</a:t>
            </a:r>
          </a:p>
          <a:p>
            <a:r>
              <a:rPr lang="en-US" dirty="0"/>
              <a:t>Prakrithi</a:t>
            </a:r>
          </a:p>
        </p:txBody>
      </p:sp>
    </p:spTree>
    <p:extLst>
      <p:ext uri="{BB962C8B-B14F-4D97-AF65-F5344CB8AC3E}">
        <p14:creationId xmlns:p14="http://schemas.microsoft.com/office/powerpoint/2010/main" val="308085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091B6-B1B7-4939-FCEE-A70D982254A6}"/>
              </a:ext>
            </a:extLst>
          </p:cNvPr>
          <p:cNvPicPr>
            <a:picLocks noChangeAspect="1"/>
          </p:cNvPicPr>
          <p:nvPr/>
        </p:nvPicPr>
        <p:blipFill>
          <a:blip r:embed="rId3"/>
          <a:stretch>
            <a:fillRect/>
          </a:stretch>
        </p:blipFill>
        <p:spPr>
          <a:xfrm>
            <a:off x="126167" y="284477"/>
            <a:ext cx="7772400" cy="3684972"/>
          </a:xfrm>
          <a:prstGeom prst="rect">
            <a:avLst/>
          </a:prstGeom>
        </p:spPr>
      </p:pic>
      <p:pic>
        <p:nvPicPr>
          <p:cNvPr id="5" name="Picture 4">
            <a:extLst>
              <a:ext uri="{FF2B5EF4-FFF2-40B4-BE49-F238E27FC236}">
                <a16:creationId xmlns:a16="http://schemas.microsoft.com/office/drawing/2014/main" id="{FD7A5657-2F58-5044-3FA9-F3CF10DFAABA}"/>
              </a:ext>
            </a:extLst>
          </p:cNvPr>
          <p:cNvPicPr>
            <a:picLocks noChangeAspect="1"/>
          </p:cNvPicPr>
          <p:nvPr/>
        </p:nvPicPr>
        <p:blipFill>
          <a:blip r:embed="rId4"/>
          <a:stretch>
            <a:fillRect/>
          </a:stretch>
        </p:blipFill>
        <p:spPr>
          <a:xfrm>
            <a:off x="246089" y="4341293"/>
            <a:ext cx="7772400" cy="1803033"/>
          </a:xfrm>
          <a:prstGeom prst="rect">
            <a:avLst/>
          </a:prstGeom>
        </p:spPr>
      </p:pic>
    </p:spTree>
    <p:extLst>
      <p:ext uri="{BB962C8B-B14F-4D97-AF65-F5344CB8AC3E}">
        <p14:creationId xmlns:p14="http://schemas.microsoft.com/office/powerpoint/2010/main" val="126669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6EB82-3F74-1282-2442-D3916FBB4382}"/>
              </a:ext>
            </a:extLst>
          </p:cNvPr>
          <p:cNvPicPr>
            <a:picLocks noChangeAspect="1"/>
          </p:cNvPicPr>
          <p:nvPr/>
        </p:nvPicPr>
        <p:blipFill>
          <a:blip r:embed="rId3"/>
          <a:stretch>
            <a:fillRect/>
          </a:stretch>
        </p:blipFill>
        <p:spPr>
          <a:xfrm>
            <a:off x="530902" y="114792"/>
            <a:ext cx="11246032" cy="6510860"/>
          </a:xfrm>
          <a:prstGeom prst="rect">
            <a:avLst/>
          </a:prstGeom>
        </p:spPr>
      </p:pic>
    </p:spTree>
    <p:extLst>
      <p:ext uri="{BB962C8B-B14F-4D97-AF65-F5344CB8AC3E}">
        <p14:creationId xmlns:p14="http://schemas.microsoft.com/office/powerpoint/2010/main" val="76882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7522CC2-8697-381D-3124-734814C4DF75}"/>
              </a:ext>
            </a:extLst>
          </p:cNvPr>
          <p:cNvGraphicFramePr>
            <a:graphicFrameLocks noGrp="1"/>
          </p:cNvGraphicFramePr>
          <p:nvPr>
            <p:extLst>
              <p:ext uri="{D42A27DB-BD31-4B8C-83A1-F6EECF244321}">
                <p14:modId xmlns:p14="http://schemas.microsoft.com/office/powerpoint/2010/main" val="612955645"/>
              </p:ext>
            </p:extLst>
          </p:nvPr>
        </p:nvGraphicFramePr>
        <p:xfrm>
          <a:off x="434829" y="1231558"/>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5651556"/>
                    </a:ext>
                  </a:extLst>
                </a:gridCol>
                <a:gridCol w="2709333">
                  <a:extLst>
                    <a:ext uri="{9D8B030D-6E8A-4147-A177-3AD203B41FA5}">
                      <a16:colId xmlns:a16="http://schemas.microsoft.com/office/drawing/2014/main" val="291476501"/>
                    </a:ext>
                  </a:extLst>
                </a:gridCol>
                <a:gridCol w="2709333">
                  <a:extLst>
                    <a:ext uri="{9D8B030D-6E8A-4147-A177-3AD203B41FA5}">
                      <a16:colId xmlns:a16="http://schemas.microsoft.com/office/drawing/2014/main" val="12630004"/>
                    </a:ext>
                  </a:extLst>
                </a:gridCol>
              </a:tblGrid>
              <a:tr h="370840">
                <a:tc>
                  <a:txBody>
                    <a:bodyPr/>
                    <a:lstStyle/>
                    <a:p>
                      <a:endParaRPr lang="en-US" dirty="0"/>
                    </a:p>
                  </a:txBody>
                  <a:tcPr/>
                </a:tc>
                <a:tc>
                  <a:txBody>
                    <a:bodyPr/>
                    <a:lstStyle/>
                    <a:p>
                      <a:r>
                        <a:rPr lang="en-US" dirty="0"/>
                        <a:t>A</a:t>
                      </a:r>
                    </a:p>
                  </a:txBody>
                  <a:tcPr/>
                </a:tc>
                <a:tc>
                  <a:txBody>
                    <a:bodyPr/>
                    <a:lstStyle/>
                    <a:p>
                      <a:r>
                        <a:rPr lang="en-US" dirty="0"/>
                        <a:t>a</a:t>
                      </a:r>
                    </a:p>
                  </a:txBody>
                  <a:tcPr/>
                </a:tc>
                <a:extLst>
                  <a:ext uri="{0D108BD9-81ED-4DB2-BD59-A6C34878D82A}">
                    <a16:rowId xmlns:a16="http://schemas.microsoft.com/office/drawing/2014/main" val="2779157211"/>
                  </a:ext>
                </a:extLst>
              </a:tr>
              <a:tr h="370840">
                <a:tc>
                  <a:txBody>
                    <a:bodyPr/>
                    <a:lstStyle/>
                    <a:p>
                      <a:r>
                        <a:rPr lang="en-US" dirty="0"/>
                        <a:t>B</a:t>
                      </a:r>
                    </a:p>
                  </a:txBody>
                  <a:tcPr/>
                </a:tc>
                <a:tc>
                  <a:txBody>
                    <a:bodyPr/>
                    <a:lstStyle/>
                    <a:p>
                      <a:r>
                        <a:rPr lang="en-US" dirty="0"/>
                        <a:t>0.3</a:t>
                      </a:r>
                    </a:p>
                  </a:txBody>
                  <a:tcPr/>
                </a:tc>
                <a:tc>
                  <a:txBody>
                    <a:bodyPr/>
                    <a:lstStyle/>
                    <a:p>
                      <a:r>
                        <a:rPr lang="en-US" dirty="0"/>
                        <a:t>0.1</a:t>
                      </a:r>
                    </a:p>
                  </a:txBody>
                  <a:tcPr/>
                </a:tc>
                <a:extLst>
                  <a:ext uri="{0D108BD9-81ED-4DB2-BD59-A6C34878D82A}">
                    <a16:rowId xmlns:a16="http://schemas.microsoft.com/office/drawing/2014/main" val="1654812162"/>
                  </a:ext>
                </a:extLst>
              </a:tr>
              <a:tr h="370840">
                <a:tc>
                  <a:txBody>
                    <a:bodyPr/>
                    <a:lstStyle/>
                    <a:p>
                      <a:r>
                        <a:rPr lang="en-US" dirty="0"/>
                        <a:t>b</a:t>
                      </a:r>
                    </a:p>
                  </a:txBody>
                  <a:tcPr/>
                </a:tc>
                <a:tc>
                  <a:txBody>
                    <a:bodyPr/>
                    <a:lstStyle/>
                    <a:p>
                      <a:r>
                        <a:rPr lang="en-US" dirty="0"/>
                        <a:t>0.2</a:t>
                      </a:r>
                    </a:p>
                  </a:txBody>
                  <a:tcPr/>
                </a:tc>
                <a:tc>
                  <a:txBody>
                    <a:bodyPr/>
                    <a:lstStyle/>
                    <a:p>
                      <a:r>
                        <a:rPr lang="en-US" dirty="0"/>
                        <a:t>0.4</a:t>
                      </a:r>
                    </a:p>
                  </a:txBody>
                  <a:tcPr/>
                </a:tc>
                <a:extLst>
                  <a:ext uri="{0D108BD9-81ED-4DB2-BD59-A6C34878D82A}">
                    <a16:rowId xmlns:a16="http://schemas.microsoft.com/office/drawing/2014/main" val="1853459212"/>
                  </a:ext>
                </a:extLst>
              </a:tr>
            </a:tbl>
          </a:graphicData>
        </a:graphic>
      </p:graphicFrame>
      <p:sp>
        <p:nvSpPr>
          <p:cNvPr id="6" name="TextBox 5">
            <a:extLst>
              <a:ext uri="{FF2B5EF4-FFF2-40B4-BE49-F238E27FC236}">
                <a16:creationId xmlns:a16="http://schemas.microsoft.com/office/drawing/2014/main" id="{4132CCFE-D569-297A-C137-1DB689BB5EC1}"/>
              </a:ext>
            </a:extLst>
          </p:cNvPr>
          <p:cNvSpPr txBox="1"/>
          <p:nvPr/>
        </p:nvSpPr>
        <p:spPr>
          <a:xfrm>
            <a:off x="3169701" y="2494479"/>
            <a:ext cx="3643946" cy="369332"/>
          </a:xfrm>
          <a:prstGeom prst="rect">
            <a:avLst/>
          </a:prstGeom>
          <a:noFill/>
        </p:spPr>
        <p:txBody>
          <a:bodyPr wrap="none" rtlCol="0">
            <a:spAutoFit/>
          </a:bodyPr>
          <a:lstStyle/>
          <a:p>
            <a:r>
              <a:rPr lang="en-US" dirty="0" err="1"/>
              <a:t>pA</a:t>
            </a:r>
            <a:r>
              <a:rPr lang="en-US" dirty="0"/>
              <a:t>=0.5			pa=0.5</a:t>
            </a:r>
          </a:p>
        </p:txBody>
      </p:sp>
      <p:sp>
        <p:nvSpPr>
          <p:cNvPr id="7" name="TextBox 6">
            <a:extLst>
              <a:ext uri="{FF2B5EF4-FFF2-40B4-BE49-F238E27FC236}">
                <a16:creationId xmlns:a16="http://schemas.microsoft.com/office/drawing/2014/main" id="{30B47EF5-5159-2D43-687F-0B2BFCBB4401}"/>
              </a:ext>
            </a:extLst>
          </p:cNvPr>
          <p:cNvSpPr txBox="1"/>
          <p:nvPr/>
        </p:nvSpPr>
        <p:spPr>
          <a:xfrm>
            <a:off x="8562828" y="1571149"/>
            <a:ext cx="889987" cy="923330"/>
          </a:xfrm>
          <a:prstGeom prst="rect">
            <a:avLst/>
          </a:prstGeom>
          <a:noFill/>
        </p:spPr>
        <p:txBody>
          <a:bodyPr wrap="none" rtlCol="0">
            <a:spAutoFit/>
          </a:bodyPr>
          <a:lstStyle/>
          <a:p>
            <a:r>
              <a:rPr lang="en-US" dirty="0" err="1"/>
              <a:t>pB</a:t>
            </a:r>
            <a:r>
              <a:rPr lang="en-US" dirty="0"/>
              <a:t>=0.4</a:t>
            </a:r>
          </a:p>
          <a:p>
            <a:endParaRPr lang="en-US" dirty="0"/>
          </a:p>
          <a:p>
            <a:r>
              <a:rPr lang="en-US" dirty="0"/>
              <a:t>Pb=0.6</a:t>
            </a:r>
          </a:p>
        </p:txBody>
      </p:sp>
      <p:sp>
        <p:nvSpPr>
          <p:cNvPr id="8" name="TextBox 7">
            <a:extLst>
              <a:ext uri="{FF2B5EF4-FFF2-40B4-BE49-F238E27FC236}">
                <a16:creationId xmlns:a16="http://schemas.microsoft.com/office/drawing/2014/main" id="{4AF64F2E-F497-06DC-D214-356661283F5B}"/>
              </a:ext>
            </a:extLst>
          </p:cNvPr>
          <p:cNvSpPr txBox="1"/>
          <p:nvPr/>
        </p:nvSpPr>
        <p:spPr>
          <a:xfrm>
            <a:off x="5358265" y="742738"/>
            <a:ext cx="734496" cy="369332"/>
          </a:xfrm>
          <a:prstGeom prst="rect">
            <a:avLst/>
          </a:prstGeom>
          <a:noFill/>
        </p:spPr>
        <p:txBody>
          <a:bodyPr wrap="none" rtlCol="0">
            <a:spAutoFit/>
          </a:bodyPr>
          <a:lstStyle/>
          <a:p>
            <a:r>
              <a:rPr lang="en-US" dirty="0"/>
              <a:t>SNP1</a:t>
            </a:r>
          </a:p>
        </p:txBody>
      </p:sp>
      <p:sp>
        <p:nvSpPr>
          <p:cNvPr id="9" name="TextBox 8">
            <a:extLst>
              <a:ext uri="{FF2B5EF4-FFF2-40B4-BE49-F238E27FC236}">
                <a16:creationId xmlns:a16="http://schemas.microsoft.com/office/drawing/2014/main" id="{38B76280-2187-A97F-2D61-C3FA10A802D3}"/>
              </a:ext>
            </a:extLst>
          </p:cNvPr>
          <p:cNvSpPr txBox="1"/>
          <p:nvPr/>
        </p:nvSpPr>
        <p:spPr>
          <a:xfrm rot="16200000">
            <a:off x="-136880" y="1663482"/>
            <a:ext cx="734496" cy="369332"/>
          </a:xfrm>
          <a:prstGeom prst="rect">
            <a:avLst/>
          </a:prstGeom>
          <a:noFill/>
        </p:spPr>
        <p:txBody>
          <a:bodyPr wrap="none" rtlCol="0">
            <a:spAutoFit/>
          </a:bodyPr>
          <a:lstStyle/>
          <a:p>
            <a:r>
              <a:rPr lang="en-US" dirty="0"/>
              <a:t>SNP2</a:t>
            </a:r>
          </a:p>
        </p:txBody>
      </p:sp>
      <p:sp>
        <p:nvSpPr>
          <p:cNvPr id="10" name="TextBox 9">
            <a:extLst>
              <a:ext uri="{FF2B5EF4-FFF2-40B4-BE49-F238E27FC236}">
                <a16:creationId xmlns:a16="http://schemas.microsoft.com/office/drawing/2014/main" id="{40BD9179-A6DE-8B63-8849-734490FB0FF2}"/>
              </a:ext>
            </a:extLst>
          </p:cNvPr>
          <p:cNvSpPr txBox="1"/>
          <p:nvPr/>
        </p:nvSpPr>
        <p:spPr>
          <a:xfrm>
            <a:off x="8507587" y="2494479"/>
            <a:ext cx="1033103" cy="369332"/>
          </a:xfrm>
          <a:prstGeom prst="rect">
            <a:avLst/>
          </a:prstGeom>
          <a:noFill/>
        </p:spPr>
        <p:txBody>
          <a:bodyPr wrap="none" rtlCol="0">
            <a:spAutoFit/>
          </a:bodyPr>
          <a:lstStyle/>
          <a:p>
            <a:r>
              <a:rPr lang="en-US" b="1" dirty="0"/>
              <a:t>Total = 1</a:t>
            </a:r>
          </a:p>
        </p:txBody>
      </p:sp>
      <p:pic>
        <p:nvPicPr>
          <p:cNvPr id="11" name="Picture 10">
            <a:extLst>
              <a:ext uri="{FF2B5EF4-FFF2-40B4-BE49-F238E27FC236}">
                <a16:creationId xmlns:a16="http://schemas.microsoft.com/office/drawing/2014/main" id="{52E2DAF1-022E-B318-21A2-087B323D6AA4}"/>
              </a:ext>
            </a:extLst>
          </p:cNvPr>
          <p:cNvPicPr>
            <a:picLocks noChangeAspect="1"/>
          </p:cNvPicPr>
          <p:nvPr/>
        </p:nvPicPr>
        <p:blipFill>
          <a:blip r:embed="rId3"/>
          <a:stretch>
            <a:fillRect/>
          </a:stretch>
        </p:blipFill>
        <p:spPr>
          <a:xfrm>
            <a:off x="415034" y="3051701"/>
            <a:ext cx="7772400" cy="3542768"/>
          </a:xfrm>
          <a:prstGeom prst="rect">
            <a:avLst/>
          </a:prstGeom>
        </p:spPr>
      </p:pic>
      <p:sp>
        <p:nvSpPr>
          <p:cNvPr id="12" name="TextBox 11">
            <a:extLst>
              <a:ext uri="{FF2B5EF4-FFF2-40B4-BE49-F238E27FC236}">
                <a16:creationId xmlns:a16="http://schemas.microsoft.com/office/drawing/2014/main" id="{11D31A32-CC6F-62F0-08AD-4D3311A5CEDA}"/>
              </a:ext>
            </a:extLst>
          </p:cNvPr>
          <p:cNvSpPr txBox="1"/>
          <p:nvPr/>
        </p:nvSpPr>
        <p:spPr>
          <a:xfrm>
            <a:off x="481263" y="264695"/>
            <a:ext cx="2701381"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LD Calculation</a:t>
            </a:r>
          </a:p>
        </p:txBody>
      </p:sp>
    </p:spTree>
    <p:extLst>
      <p:ext uri="{BB962C8B-B14F-4D97-AF65-F5344CB8AC3E}">
        <p14:creationId xmlns:p14="http://schemas.microsoft.com/office/powerpoint/2010/main" val="420339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815343-4771-59DB-9EF9-B69A6D1875FF}"/>
              </a:ext>
            </a:extLst>
          </p:cNvPr>
          <p:cNvPicPr>
            <a:picLocks noChangeAspect="1"/>
          </p:cNvPicPr>
          <p:nvPr/>
        </p:nvPicPr>
        <p:blipFill>
          <a:blip r:embed="rId3"/>
          <a:stretch>
            <a:fillRect/>
          </a:stretch>
        </p:blipFill>
        <p:spPr>
          <a:xfrm>
            <a:off x="305531" y="628629"/>
            <a:ext cx="11580938" cy="5600742"/>
          </a:xfrm>
          <a:prstGeom prst="rect">
            <a:avLst/>
          </a:prstGeom>
        </p:spPr>
      </p:pic>
      <p:pic>
        <p:nvPicPr>
          <p:cNvPr id="5" name="Picture 4">
            <a:extLst>
              <a:ext uri="{FF2B5EF4-FFF2-40B4-BE49-F238E27FC236}">
                <a16:creationId xmlns:a16="http://schemas.microsoft.com/office/drawing/2014/main" id="{8394F5DA-1E56-38A0-9F8C-045DE0688EB3}"/>
              </a:ext>
            </a:extLst>
          </p:cNvPr>
          <p:cNvPicPr>
            <a:picLocks noChangeAspect="1"/>
          </p:cNvPicPr>
          <p:nvPr/>
        </p:nvPicPr>
        <p:blipFill>
          <a:blip r:embed="rId4"/>
          <a:stretch>
            <a:fillRect/>
          </a:stretch>
        </p:blipFill>
        <p:spPr>
          <a:xfrm>
            <a:off x="10121169" y="1309661"/>
            <a:ext cx="1765300" cy="850900"/>
          </a:xfrm>
          <a:prstGeom prst="rect">
            <a:avLst/>
          </a:prstGeom>
        </p:spPr>
      </p:pic>
      <p:sp>
        <p:nvSpPr>
          <p:cNvPr id="6" name="TextBox 5">
            <a:extLst>
              <a:ext uri="{FF2B5EF4-FFF2-40B4-BE49-F238E27FC236}">
                <a16:creationId xmlns:a16="http://schemas.microsoft.com/office/drawing/2014/main" id="{8C7AD9CE-CE05-DBF5-5893-B0804813DE90}"/>
              </a:ext>
            </a:extLst>
          </p:cNvPr>
          <p:cNvSpPr txBox="1"/>
          <p:nvPr/>
        </p:nvSpPr>
        <p:spPr>
          <a:xfrm>
            <a:off x="10121169" y="1035438"/>
            <a:ext cx="388248"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196660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AF753-D9FA-4E49-8E04-92858964D15C}"/>
              </a:ext>
            </a:extLst>
          </p:cNvPr>
          <p:cNvPicPr>
            <a:picLocks noChangeAspect="1"/>
          </p:cNvPicPr>
          <p:nvPr/>
        </p:nvPicPr>
        <p:blipFill>
          <a:blip r:embed="rId3"/>
          <a:srcRect t="9351"/>
          <a:stretch/>
        </p:blipFill>
        <p:spPr>
          <a:xfrm>
            <a:off x="395990" y="931333"/>
            <a:ext cx="7772400" cy="5335867"/>
          </a:xfrm>
          <a:prstGeom prst="rect">
            <a:avLst/>
          </a:prstGeom>
        </p:spPr>
      </p:pic>
      <p:sp>
        <p:nvSpPr>
          <p:cNvPr id="5" name="TextBox 4">
            <a:extLst>
              <a:ext uri="{FF2B5EF4-FFF2-40B4-BE49-F238E27FC236}">
                <a16:creationId xmlns:a16="http://schemas.microsoft.com/office/drawing/2014/main" id="{43230C49-EA6F-801E-2C14-24A03C4C106C}"/>
              </a:ext>
            </a:extLst>
          </p:cNvPr>
          <p:cNvSpPr txBox="1"/>
          <p:nvPr/>
        </p:nvSpPr>
        <p:spPr>
          <a:xfrm>
            <a:off x="152401" y="359967"/>
            <a:ext cx="4961102" cy="523220"/>
          </a:xfrm>
          <a:prstGeom prst="rect">
            <a:avLst/>
          </a:prstGeom>
          <a:noFill/>
        </p:spPr>
        <p:txBody>
          <a:bodyPr wrap="none" rtlCol="0">
            <a:spAutoFit/>
          </a:bodyPr>
          <a:lstStyle/>
          <a:p>
            <a:r>
              <a:rPr lang="en-US" sz="2800" b="1" dirty="0"/>
              <a:t>Two populations, different LD</a:t>
            </a:r>
          </a:p>
        </p:txBody>
      </p:sp>
    </p:spTree>
    <p:extLst>
      <p:ext uri="{BB962C8B-B14F-4D97-AF65-F5344CB8AC3E}">
        <p14:creationId xmlns:p14="http://schemas.microsoft.com/office/powerpoint/2010/main" val="158079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4C6B3E-615D-964B-3C52-7E65A0BD590D}"/>
              </a:ext>
            </a:extLst>
          </p:cNvPr>
          <p:cNvPicPr>
            <a:picLocks noChangeAspect="1"/>
          </p:cNvPicPr>
          <p:nvPr/>
        </p:nvPicPr>
        <p:blipFill>
          <a:blip r:embed="rId3"/>
          <a:stretch>
            <a:fillRect/>
          </a:stretch>
        </p:blipFill>
        <p:spPr>
          <a:xfrm>
            <a:off x="605852" y="574026"/>
            <a:ext cx="10588024" cy="5287127"/>
          </a:xfrm>
          <a:prstGeom prst="rect">
            <a:avLst/>
          </a:prstGeom>
        </p:spPr>
      </p:pic>
      <p:pic>
        <p:nvPicPr>
          <p:cNvPr id="5" name="Picture 4">
            <a:extLst>
              <a:ext uri="{FF2B5EF4-FFF2-40B4-BE49-F238E27FC236}">
                <a16:creationId xmlns:a16="http://schemas.microsoft.com/office/drawing/2014/main" id="{7E4F6A89-1432-3AEF-5FCA-2FACAEAC7BAD}"/>
              </a:ext>
            </a:extLst>
          </p:cNvPr>
          <p:cNvPicPr>
            <a:picLocks noChangeAspect="1"/>
          </p:cNvPicPr>
          <p:nvPr/>
        </p:nvPicPr>
        <p:blipFill>
          <a:blip r:embed="rId4"/>
          <a:stretch>
            <a:fillRect/>
          </a:stretch>
        </p:blipFill>
        <p:spPr>
          <a:xfrm>
            <a:off x="6096000" y="831956"/>
            <a:ext cx="5966577" cy="921231"/>
          </a:xfrm>
          <a:prstGeom prst="rect">
            <a:avLst/>
          </a:prstGeom>
        </p:spPr>
      </p:pic>
    </p:spTree>
    <p:extLst>
      <p:ext uri="{BB962C8B-B14F-4D97-AF65-F5344CB8AC3E}">
        <p14:creationId xmlns:p14="http://schemas.microsoft.com/office/powerpoint/2010/main" val="3881090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B90B-36D2-48A2-E0D2-69905B9B730D}"/>
              </a:ext>
            </a:extLst>
          </p:cNvPr>
          <p:cNvSpPr>
            <a:spLocks noGrp="1"/>
          </p:cNvSpPr>
          <p:nvPr>
            <p:ph type="title"/>
          </p:nvPr>
        </p:nvSpPr>
        <p:spPr>
          <a:xfrm>
            <a:off x="838200" y="2493728"/>
            <a:ext cx="10515600" cy="1325563"/>
          </a:xfrm>
        </p:spPr>
        <p:txBody>
          <a:bodyPr/>
          <a:lstStyle/>
          <a:p>
            <a:r>
              <a:rPr lang="en-US" dirty="0"/>
              <a:t>How to generate GWAS summary statistics?</a:t>
            </a:r>
          </a:p>
        </p:txBody>
      </p:sp>
    </p:spTree>
    <p:extLst>
      <p:ext uri="{BB962C8B-B14F-4D97-AF65-F5344CB8AC3E}">
        <p14:creationId xmlns:p14="http://schemas.microsoft.com/office/powerpoint/2010/main" val="2901883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50C271-7046-52AB-A768-D85AAADAE891}"/>
              </a:ext>
            </a:extLst>
          </p:cNvPr>
          <p:cNvPicPr>
            <a:picLocks noChangeAspect="1"/>
          </p:cNvPicPr>
          <p:nvPr/>
        </p:nvPicPr>
        <p:blipFill>
          <a:blip r:embed="rId3"/>
          <a:stretch>
            <a:fillRect/>
          </a:stretch>
        </p:blipFill>
        <p:spPr>
          <a:xfrm>
            <a:off x="465666" y="718840"/>
            <a:ext cx="10643035" cy="5801281"/>
          </a:xfrm>
          <a:prstGeom prst="rect">
            <a:avLst/>
          </a:prstGeom>
        </p:spPr>
      </p:pic>
      <p:sp>
        <p:nvSpPr>
          <p:cNvPr id="5" name="TextBox 4">
            <a:extLst>
              <a:ext uri="{FF2B5EF4-FFF2-40B4-BE49-F238E27FC236}">
                <a16:creationId xmlns:a16="http://schemas.microsoft.com/office/drawing/2014/main" id="{89B8702C-9742-FC0E-50FD-1551B5CC2D1C}"/>
              </a:ext>
            </a:extLst>
          </p:cNvPr>
          <p:cNvSpPr txBox="1"/>
          <p:nvPr/>
        </p:nvSpPr>
        <p:spPr>
          <a:xfrm>
            <a:off x="257175" y="257175"/>
            <a:ext cx="1107996"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PLINK</a:t>
            </a:r>
          </a:p>
        </p:txBody>
      </p:sp>
    </p:spTree>
    <p:extLst>
      <p:ext uri="{BB962C8B-B14F-4D97-AF65-F5344CB8AC3E}">
        <p14:creationId xmlns:p14="http://schemas.microsoft.com/office/powerpoint/2010/main" val="889210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03C38-34C1-9EAB-8ADD-78DF40B0B077}"/>
              </a:ext>
            </a:extLst>
          </p:cNvPr>
          <p:cNvPicPr>
            <a:picLocks noChangeAspect="1"/>
          </p:cNvPicPr>
          <p:nvPr/>
        </p:nvPicPr>
        <p:blipFill>
          <a:blip r:embed="rId3"/>
          <a:stretch>
            <a:fillRect/>
          </a:stretch>
        </p:blipFill>
        <p:spPr>
          <a:xfrm>
            <a:off x="395288" y="1196185"/>
            <a:ext cx="7772400" cy="2489990"/>
          </a:xfrm>
          <a:prstGeom prst="rect">
            <a:avLst/>
          </a:prstGeom>
        </p:spPr>
      </p:pic>
      <p:sp>
        <p:nvSpPr>
          <p:cNvPr id="5" name="TextBox 4">
            <a:extLst>
              <a:ext uri="{FF2B5EF4-FFF2-40B4-BE49-F238E27FC236}">
                <a16:creationId xmlns:a16="http://schemas.microsoft.com/office/drawing/2014/main" id="{77ED5C03-DE2D-140B-140F-EF3D3A0D3EDF}"/>
              </a:ext>
            </a:extLst>
          </p:cNvPr>
          <p:cNvSpPr txBox="1"/>
          <p:nvPr/>
        </p:nvSpPr>
        <p:spPr>
          <a:xfrm>
            <a:off x="257175" y="257175"/>
            <a:ext cx="302198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PLINK File Formats</a:t>
            </a:r>
          </a:p>
        </p:txBody>
      </p:sp>
      <p:pic>
        <p:nvPicPr>
          <p:cNvPr id="7" name="Picture 6">
            <a:extLst>
              <a:ext uri="{FF2B5EF4-FFF2-40B4-BE49-F238E27FC236}">
                <a16:creationId xmlns:a16="http://schemas.microsoft.com/office/drawing/2014/main" id="{E48EED20-89CC-3E38-0251-8ED03AB58A71}"/>
              </a:ext>
            </a:extLst>
          </p:cNvPr>
          <p:cNvPicPr>
            <a:picLocks noChangeAspect="1"/>
          </p:cNvPicPr>
          <p:nvPr/>
        </p:nvPicPr>
        <p:blipFill>
          <a:blip r:embed="rId4"/>
          <a:stretch>
            <a:fillRect/>
          </a:stretch>
        </p:blipFill>
        <p:spPr>
          <a:xfrm>
            <a:off x="395288" y="4556915"/>
            <a:ext cx="6045200" cy="2209800"/>
          </a:xfrm>
          <a:prstGeom prst="rect">
            <a:avLst/>
          </a:prstGeom>
        </p:spPr>
      </p:pic>
      <p:sp>
        <p:nvSpPr>
          <p:cNvPr id="8" name="TextBox 7">
            <a:extLst>
              <a:ext uri="{FF2B5EF4-FFF2-40B4-BE49-F238E27FC236}">
                <a16:creationId xmlns:a16="http://schemas.microsoft.com/office/drawing/2014/main" id="{FBBE5987-FA0F-040C-752F-87472F7697A0}"/>
              </a:ext>
            </a:extLst>
          </p:cNvPr>
          <p:cNvSpPr txBox="1"/>
          <p:nvPr/>
        </p:nvSpPr>
        <p:spPr>
          <a:xfrm>
            <a:off x="259266" y="4163520"/>
            <a:ext cx="3158622" cy="369332"/>
          </a:xfrm>
          <a:prstGeom prst="rect">
            <a:avLst/>
          </a:prstGeom>
          <a:noFill/>
        </p:spPr>
        <p:txBody>
          <a:bodyPr wrap="none" rtlCol="0">
            <a:spAutoFit/>
          </a:bodyPr>
          <a:lstStyle/>
          <a:p>
            <a:r>
              <a:rPr lang="en-US" b="1" dirty="0"/>
              <a:t>Converting between formats</a:t>
            </a:r>
          </a:p>
        </p:txBody>
      </p:sp>
      <p:sp>
        <p:nvSpPr>
          <p:cNvPr id="10" name="TextBox 9">
            <a:extLst>
              <a:ext uri="{FF2B5EF4-FFF2-40B4-BE49-F238E27FC236}">
                <a16:creationId xmlns:a16="http://schemas.microsoft.com/office/drawing/2014/main" id="{B41BE732-E4A4-77A2-6624-A2EA121E7151}"/>
              </a:ext>
            </a:extLst>
          </p:cNvPr>
          <p:cNvSpPr txBox="1"/>
          <p:nvPr/>
        </p:nvSpPr>
        <p:spPr>
          <a:xfrm>
            <a:off x="7044266" y="6488668"/>
            <a:ext cx="6096000" cy="369332"/>
          </a:xfrm>
          <a:prstGeom prst="rect">
            <a:avLst/>
          </a:prstGeom>
          <a:noFill/>
        </p:spPr>
        <p:txBody>
          <a:bodyPr wrap="square">
            <a:spAutoFit/>
          </a:bodyPr>
          <a:lstStyle/>
          <a:p>
            <a:r>
              <a:rPr lang="en-US" dirty="0">
                <a:hlinkClick r:id="rId5"/>
              </a:rPr>
              <a:t>https://www.cog-genomics.org/plink/1.9/formats</a:t>
            </a:r>
            <a:r>
              <a:rPr lang="en-US" dirty="0"/>
              <a:t> </a:t>
            </a:r>
          </a:p>
        </p:txBody>
      </p:sp>
    </p:spTree>
    <p:extLst>
      <p:ext uri="{BB962C8B-B14F-4D97-AF65-F5344CB8AC3E}">
        <p14:creationId xmlns:p14="http://schemas.microsoft.com/office/powerpoint/2010/main" val="4233933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CD0C5-649E-66C7-12A6-709A2EFDB0AA}"/>
              </a:ext>
            </a:extLst>
          </p:cNvPr>
          <p:cNvPicPr>
            <a:picLocks noChangeAspect="1"/>
          </p:cNvPicPr>
          <p:nvPr/>
        </p:nvPicPr>
        <p:blipFill>
          <a:blip r:embed="rId3"/>
          <a:srcRect b="13827"/>
          <a:stretch/>
        </p:blipFill>
        <p:spPr>
          <a:xfrm>
            <a:off x="317129" y="1056719"/>
            <a:ext cx="11557741" cy="5428748"/>
          </a:xfrm>
          <a:prstGeom prst="rect">
            <a:avLst/>
          </a:prstGeom>
        </p:spPr>
      </p:pic>
      <p:sp>
        <p:nvSpPr>
          <p:cNvPr id="5" name="TextBox 4">
            <a:extLst>
              <a:ext uri="{FF2B5EF4-FFF2-40B4-BE49-F238E27FC236}">
                <a16:creationId xmlns:a16="http://schemas.microsoft.com/office/drawing/2014/main" id="{3007BB41-ACB2-8BE3-5C7F-6BF8F12592AF}"/>
              </a:ext>
            </a:extLst>
          </p:cNvPr>
          <p:cNvSpPr txBox="1"/>
          <p:nvPr/>
        </p:nvSpPr>
        <p:spPr>
          <a:xfrm>
            <a:off x="257175" y="257175"/>
            <a:ext cx="302198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PLINK File Formats</a:t>
            </a:r>
          </a:p>
        </p:txBody>
      </p:sp>
      <p:sp>
        <p:nvSpPr>
          <p:cNvPr id="7" name="TextBox 6">
            <a:extLst>
              <a:ext uri="{FF2B5EF4-FFF2-40B4-BE49-F238E27FC236}">
                <a16:creationId xmlns:a16="http://schemas.microsoft.com/office/drawing/2014/main" id="{274405BD-63D6-6AC1-871A-C36ED183D287}"/>
              </a:ext>
            </a:extLst>
          </p:cNvPr>
          <p:cNvSpPr txBox="1"/>
          <p:nvPr/>
        </p:nvSpPr>
        <p:spPr>
          <a:xfrm>
            <a:off x="5880470" y="5562137"/>
            <a:ext cx="6971930" cy="1200329"/>
          </a:xfrm>
          <a:prstGeom prst="rect">
            <a:avLst/>
          </a:prstGeom>
          <a:noFill/>
        </p:spPr>
        <p:txBody>
          <a:bodyPr wrap="square">
            <a:spAutoFit/>
          </a:bodyPr>
          <a:lstStyle/>
          <a:p>
            <a:pPr>
              <a:buNone/>
            </a:pPr>
            <a:r>
              <a:rPr lang="en-US" b="1" dirty="0"/>
              <a:t>Phenotype</a:t>
            </a:r>
          </a:p>
          <a:p>
            <a:pPr>
              <a:buNone/>
            </a:pPr>
            <a:r>
              <a:rPr lang="en-US" dirty="0"/>
              <a:t>For </a:t>
            </a:r>
            <a:r>
              <a:rPr lang="en-US" b="1" dirty="0"/>
              <a:t>quantitative</a:t>
            </a:r>
            <a:r>
              <a:rPr lang="en-US" dirty="0"/>
              <a:t> traits: A real number (e.g., 172.4, 0.57, etc.)</a:t>
            </a:r>
          </a:p>
          <a:p>
            <a:r>
              <a:rPr lang="en-US" dirty="0"/>
              <a:t>For </a:t>
            </a:r>
            <a:r>
              <a:rPr lang="en-US" b="1" dirty="0"/>
              <a:t>case/control</a:t>
            </a:r>
            <a:r>
              <a:rPr lang="en-US" dirty="0"/>
              <a:t> traits: Usually coded as 1 = control, 2 = case</a:t>
            </a:r>
          </a:p>
          <a:p>
            <a:r>
              <a:rPr lang="en-US" dirty="0"/>
              <a:t>Missing phenotype: -9</a:t>
            </a:r>
          </a:p>
        </p:txBody>
      </p:sp>
    </p:spTree>
    <p:extLst>
      <p:ext uri="{BB962C8B-B14F-4D97-AF65-F5344CB8AC3E}">
        <p14:creationId xmlns:p14="http://schemas.microsoft.com/office/powerpoint/2010/main" val="82594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26BF-87F3-54F2-8E8F-48E3EEA8A806}"/>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308D6FD-C356-CF49-C34A-232D134CDF50}"/>
              </a:ext>
            </a:extLst>
          </p:cNvPr>
          <p:cNvSpPr>
            <a:spLocks noGrp="1"/>
          </p:cNvSpPr>
          <p:nvPr>
            <p:ph idx="1"/>
          </p:nvPr>
        </p:nvSpPr>
        <p:spPr/>
        <p:txBody>
          <a:bodyPr/>
          <a:lstStyle/>
          <a:p>
            <a:r>
              <a:rPr lang="en-US" dirty="0"/>
              <a:t>Prakrithi</a:t>
            </a:r>
          </a:p>
          <a:p>
            <a:r>
              <a:rPr lang="en-US" dirty="0" err="1"/>
              <a:t>B.Tech</a:t>
            </a:r>
            <a:r>
              <a:rPr lang="en-US" dirty="0"/>
              <a:t> Biotechnology</a:t>
            </a:r>
          </a:p>
          <a:p>
            <a:r>
              <a:rPr lang="en-US" dirty="0"/>
              <a:t>Research Assistant at CSIR-IGIB, New Delhi</a:t>
            </a:r>
          </a:p>
          <a:p>
            <a:r>
              <a:rPr lang="en-US" dirty="0"/>
              <a:t>PhD Genomics &amp; Bioinformatics: IIT Delhi – University of Queensland</a:t>
            </a:r>
          </a:p>
          <a:p>
            <a:r>
              <a:rPr lang="en-US" dirty="0"/>
              <a:t>Expertise: Population genetics, single cell and spatial transcriptomics, cancer biology, </a:t>
            </a:r>
            <a:r>
              <a:rPr lang="en-US" dirty="0" err="1"/>
              <a:t>lncRNAs</a:t>
            </a:r>
            <a:r>
              <a:rPr lang="en-US" dirty="0"/>
              <a:t>.</a:t>
            </a:r>
          </a:p>
        </p:txBody>
      </p:sp>
    </p:spTree>
    <p:extLst>
      <p:ext uri="{BB962C8B-B14F-4D97-AF65-F5344CB8AC3E}">
        <p14:creationId xmlns:p14="http://schemas.microsoft.com/office/powerpoint/2010/main" val="2970775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3D95B-C138-D1C5-E407-6AC2DF8DF8B5}"/>
              </a:ext>
            </a:extLst>
          </p:cNvPr>
          <p:cNvPicPr>
            <a:picLocks noChangeAspect="1"/>
          </p:cNvPicPr>
          <p:nvPr/>
        </p:nvPicPr>
        <p:blipFill>
          <a:blip r:embed="rId3"/>
          <a:stretch>
            <a:fillRect/>
          </a:stretch>
        </p:blipFill>
        <p:spPr>
          <a:xfrm>
            <a:off x="361122" y="1849712"/>
            <a:ext cx="4508500" cy="889000"/>
          </a:xfrm>
          <a:prstGeom prst="rect">
            <a:avLst/>
          </a:prstGeom>
        </p:spPr>
      </p:pic>
      <p:pic>
        <p:nvPicPr>
          <p:cNvPr id="5" name="Picture 4">
            <a:extLst>
              <a:ext uri="{FF2B5EF4-FFF2-40B4-BE49-F238E27FC236}">
                <a16:creationId xmlns:a16="http://schemas.microsoft.com/office/drawing/2014/main" id="{53856245-5245-A58E-6A68-4600630B1F55}"/>
              </a:ext>
            </a:extLst>
          </p:cNvPr>
          <p:cNvPicPr>
            <a:picLocks noChangeAspect="1"/>
          </p:cNvPicPr>
          <p:nvPr/>
        </p:nvPicPr>
        <p:blipFill>
          <a:blip r:embed="rId4"/>
          <a:stretch>
            <a:fillRect/>
          </a:stretch>
        </p:blipFill>
        <p:spPr>
          <a:xfrm>
            <a:off x="361122" y="1354482"/>
            <a:ext cx="7772400" cy="465413"/>
          </a:xfrm>
          <a:prstGeom prst="rect">
            <a:avLst/>
          </a:prstGeom>
        </p:spPr>
      </p:pic>
      <p:pic>
        <p:nvPicPr>
          <p:cNvPr id="6" name="Picture 5">
            <a:extLst>
              <a:ext uri="{FF2B5EF4-FFF2-40B4-BE49-F238E27FC236}">
                <a16:creationId xmlns:a16="http://schemas.microsoft.com/office/drawing/2014/main" id="{CF4A6249-8E1F-5B49-1CBD-FE4E13EDF75D}"/>
              </a:ext>
            </a:extLst>
          </p:cNvPr>
          <p:cNvPicPr>
            <a:picLocks noChangeAspect="1"/>
          </p:cNvPicPr>
          <p:nvPr/>
        </p:nvPicPr>
        <p:blipFill>
          <a:blip r:embed="rId5"/>
          <a:stretch>
            <a:fillRect/>
          </a:stretch>
        </p:blipFill>
        <p:spPr>
          <a:xfrm>
            <a:off x="385452" y="4119289"/>
            <a:ext cx="6235700" cy="508000"/>
          </a:xfrm>
          <a:prstGeom prst="rect">
            <a:avLst/>
          </a:prstGeom>
        </p:spPr>
      </p:pic>
      <p:sp>
        <p:nvSpPr>
          <p:cNvPr id="7" name="TextBox 6">
            <a:extLst>
              <a:ext uri="{FF2B5EF4-FFF2-40B4-BE49-F238E27FC236}">
                <a16:creationId xmlns:a16="http://schemas.microsoft.com/office/drawing/2014/main" id="{05AD779D-348F-9ED6-AFD5-06A3AACA792E}"/>
              </a:ext>
            </a:extLst>
          </p:cNvPr>
          <p:cNvSpPr txBox="1"/>
          <p:nvPr/>
        </p:nvSpPr>
        <p:spPr>
          <a:xfrm>
            <a:off x="385452" y="3687324"/>
            <a:ext cx="720069" cy="369332"/>
          </a:xfrm>
          <a:prstGeom prst="rect">
            <a:avLst/>
          </a:prstGeom>
          <a:noFill/>
        </p:spPr>
        <p:txBody>
          <a:bodyPr wrap="none" rtlCol="0">
            <a:spAutoFit/>
          </a:bodyPr>
          <a:lstStyle/>
          <a:p>
            <a:r>
              <a:rPr lang="en-US" b="1" dirty="0"/>
              <a:t>.map</a:t>
            </a:r>
          </a:p>
        </p:txBody>
      </p:sp>
      <p:sp>
        <p:nvSpPr>
          <p:cNvPr id="8" name="TextBox 7">
            <a:extLst>
              <a:ext uri="{FF2B5EF4-FFF2-40B4-BE49-F238E27FC236}">
                <a16:creationId xmlns:a16="http://schemas.microsoft.com/office/drawing/2014/main" id="{36BBA7A5-0EFD-8629-65DC-1DB2FBA57F24}"/>
              </a:ext>
            </a:extLst>
          </p:cNvPr>
          <p:cNvSpPr txBox="1"/>
          <p:nvPr/>
        </p:nvSpPr>
        <p:spPr>
          <a:xfrm>
            <a:off x="385452" y="1068731"/>
            <a:ext cx="651140" cy="369332"/>
          </a:xfrm>
          <a:prstGeom prst="rect">
            <a:avLst/>
          </a:prstGeom>
          <a:noFill/>
        </p:spPr>
        <p:txBody>
          <a:bodyPr wrap="none" rtlCol="0">
            <a:spAutoFit/>
          </a:bodyPr>
          <a:lstStyle/>
          <a:p>
            <a:r>
              <a:rPr lang="en-US" b="1" dirty="0"/>
              <a:t>.ped</a:t>
            </a:r>
          </a:p>
        </p:txBody>
      </p:sp>
      <p:pic>
        <p:nvPicPr>
          <p:cNvPr id="9" name="Picture 8">
            <a:extLst>
              <a:ext uri="{FF2B5EF4-FFF2-40B4-BE49-F238E27FC236}">
                <a16:creationId xmlns:a16="http://schemas.microsoft.com/office/drawing/2014/main" id="{9BE5A286-C5A7-2146-3220-5B420844397E}"/>
              </a:ext>
            </a:extLst>
          </p:cNvPr>
          <p:cNvPicPr>
            <a:picLocks noChangeAspect="1"/>
          </p:cNvPicPr>
          <p:nvPr/>
        </p:nvPicPr>
        <p:blipFill>
          <a:blip r:embed="rId6"/>
          <a:stretch>
            <a:fillRect/>
          </a:stretch>
        </p:blipFill>
        <p:spPr>
          <a:xfrm>
            <a:off x="385452" y="4752555"/>
            <a:ext cx="2616200" cy="965200"/>
          </a:xfrm>
          <a:prstGeom prst="rect">
            <a:avLst/>
          </a:prstGeom>
        </p:spPr>
      </p:pic>
      <p:sp>
        <p:nvSpPr>
          <p:cNvPr id="10" name="TextBox 9">
            <a:extLst>
              <a:ext uri="{FF2B5EF4-FFF2-40B4-BE49-F238E27FC236}">
                <a16:creationId xmlns:a16="http://schemas.microsoft.com/office/drawing/2014/main" id="{DFDB8D95-7A50-1724-0AB5-2F4DE3D513E5}"/>
              </a:ext>
            </a:extLst>
          </p:cNvPr>
          <p:cNvSpPr txBox="1"/>
          <p:nvPr/>
        </p:nvSpPr>
        <p:spPr>
          <a:xfrm>
            <a:off x="385452" y="6054585"/>
            <a:ext cx="3516860" cy="646331"/>
          </a:xfrm>
          <a:prstGeom prst="rect">
            <a:avLst/>
          </a:prstGeom>
          <a:noFill/>
        </p:spPr>
        <p:txBody>
          <a:bodyPr wrap="none" rtlCol="0">
            <a:spAutoFit/>
          </a:bodyPr>
          <a:lstStyle/>
          <a:p>
            <a:r>
              <a:rPr lang="en-US" dirty="0"/>
              <a:t>SNP metadata (no genotype data)</a:t>
            </a:r>
          </a:p>
          <a:p>
            <a:endParaRPr lang="en-US" dirty="0"/>
          </a:p>
        </p:txBody>
      </p:sp>
      <p:sp>
        <p:nvSpPr>
          <p:cNvPr id="12" name="TextBox 11">
            <a:extLst>
              <a:ext uri="{FF2B5EF4-FFF2-40B4-BE49-F238E27FC236}">
                <a16:creationId xmlns:a16="http://schemas.microsoft.com/office/drawing/2014/main" id="{1A704F9B-B26B-A021-3AE9-C76CD339E5EA}"/>
              </a:ext>
            </a:extLst>
          </p:cNvPr>
          <p:cNvSpPr txBox="1"/>
          <p:nvPr/>
        </p:nvSpPr>
        <p:spPr>
          <a:xfrm>
            <a:off x="361121" y="2808192"/>
            <a:ext cx="9458739" cy="369332"/>
          </a:xfrm>
          <a:prstGeom prst="rect">
            <a:avLst/>
          </a:prstGeom>
          <a:noFill/>
        </p:spPr>
        <p:txBody>
          <a:bodyPr wrap="square">
            <a:spAutoFit/>
          </a:bodyPr>
          <a:lstStyle/>
          <a:p>
            <a:r>
              <a:rPr lang="en-US" dirty="0"/>
              <a:t>Genotypes for each individual. Each SNP is represented by </a:t>
            </a:r>
            <a:r>
              <a:rPr lang="en-US" b="1" dirty="0"/>
              <a:t>two alleles</a:t>
            </a:r>
            <a:r>
              <a:rPr lang="en-US" dirty="0"/>
              <a:t> (e.g., A T, G G, etc.)</a:t>
            </a:r>
          </a:p>
        </p:txBody>
      </p:sp>
    </p:spTree>
    <p:extLst>
      <p:ext uri="{BB962C8B-B14F-4D97-AF65-F5344CB8AC3E}">
        <p14:creationId xmlns:p14="http://schemas.microsoft.com/office/powerpoint/2010/main" val="115940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075ABC-069C-3FD2-EDC7-54F9993669F7}"/>
              </a:ext>
            </a:extLst>
          </p:cNvPr>
          <p:cNvPicPr>
            <a:picLocks noChangeAspect="1"/>
          </p:cNvPicPr>
          <p:nvPr/>
        </p:nvPicPr>
        <p:blipFill>
          <a:blip r:embed="rId2"/>
          <a:stretch>
            <a:fillRect/>
          </a:stretch>
        </p:blipFill>
        <p:spPr>
          <a:xfrm>
            <a:off x="1430865" y="1017710"/>
            <a:ext cx="8407401" cy="5766086"/>
          </a:xfrm>
          <a:prstGeom prst="rect">
            <a:avLst/>
          </a:prstGeom>
        </p:spPr>
      </p:pic>
      <p:sp>
        <p:nvSpPr>
          <p:cNvPr id="5" name="TextBox 4">
            <a:extLst>
              <a:ext uri="{FF2B5EF4-FFF2-40B4-BE49-F238E27FC236}">
                <a16:creationId xmlns:a16="http://schemas.microsoft.com/office/drawing/2014/main" id="{2B698EFE-4006-65BD-2AAA-941758104B50}"/>
              </a:ext>
            </a:extLst>
          </p:cNvPr>
          <p:cNvSpPr txBox="1"/>
          <p:nvPr/>
        </p:nvSpPr>
        <p:spPr>
          <a:xfrm>
            <a:off x="257175" y="257175"/>
            <a:ext cx="302198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PLINK File Formats</a:t>
            </a:r>
          </a:p>
        </p:txBody>
      </p:sp>
    </p:spTree>
    <p:extLst>
      <p:ext uri="{BB962C8B-B14F-4D97-AF65-F5344CB8AC3E}">
        <p14:creationId xmlns:p14="http://schemas.microsoft.com/office/powerpoint/2010/main" val="419832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26C1A5-2174-0BC5-7A7C-4092770BB063}"/>
              </a:ext>
            </a:extLst>
          </p:cNvPr>
          <p:cNvSpPr txBox="1"/>
          <p:nvPr/>
        </p:nvSpPr>
        <p:spPr>
          <a:xfrm>
            <a:off x="257175" y="257175"/>
            <a:ext cx="302198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PLINK File Formats</a:t>
            </a:r>
          </a:p>
        </p:txBody>
      </p:sp>
      <p:pic>
        <p:nvPicPr>
          <p:cNvPr id="5" name="Picture 4">
            <a:extLst>
              <a:ext uri="{FF2B5EF4-FFF2-40B4-BE49-F238E27FC236}">
                <a16:creationId xmlns:a16="http://schemas.microsoft.com/office/drawing/2014/main" id="{B007876C-ECBD-FA47-E7A0-AAF2D6AE4808}"/>
              </a:ext>
            </a:extLst>
          </p:cNvPr>
          <p:cNvPicPr>
            <a:picLocks noChangeAspect="1"/>
          </p:cNvPicPr>
          <p:nvPr/>
        </p:nvPicPr>
        <p:blipFill>
          <a:blip r:embed="rId3"/>
          <a:stretch>
            <a:fillRect/>
          </a:stretch>
        </p:blipFill>
        <p:spPr>
          <a:xfrm>
            <a:off x="2209800" y="718840"/>
            <a:ext cx="7772400" cy="5967898"/>
          </a:xfrm>
          <a:prstGeom prst="rect">
            <a:avLst/>
          </a:prstGeom>
        </p:spPr>
      </p:pic>
    </p:spTree>
    <p:extLst>
      <p:ext uri="{BB962C8B-B14F-4D97-AF65-F5344CB8AC3E}">
        <p14:creationId xmlns:p14="http://schemas.microsoft.com/office/powerpoint/2010/main" val="1443640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C6A647-ADAE-E3D8-7A06-4E7F010C4B1F}"/>
              </a:ext>
            </a:extLst>
          </p:cNvPr>
          <p:cNvSpPr txBox="1"/>
          <p:nvPr/>
        </p:nvSpPr>
        <p:spPr>
          <a:xfrm>
            <a:off x="305939" y="651287"/>
            <a:ext cx="651140" cy="369332"/>
          </a:xfrm>
          <a:prstGeom prst="rect">
            <a:avLst/>
          </a:prstGeom>
          <a:noFill/>
        </p:spPr>
        <p:txBody>
          <a:bodyPr wrap="none" rtlCol="0">
            <a:spAutoFit/>
          </a:bodyPr>
          <a:lstStyle/>
          <a:p>
            <a:r>
              <a:rPr lang="en-US" b="1" dirty="0"/>
              <a:t>.bed</a:t>
            </a:r>
          </a:p>
        </p:txBody>
      </p:sp>
      <p:sp>
        <p:nvSpPr>
          <p:cNvPr id="5" name="TextBox 4">
            <a:extLst>
              <a:ext uri="{FF2B5EF4-FFF2-40B4-BE49-F238E27FC236}">
                <a16:creationId xmlns:a16="http://schemas.microsoft.com/office/drawing/2014/main" id="{0A739019-77D3-09CC-64C3-79878996619D}"/>
              </a:ext>
            </a:extLst>
          </p:cNvPr>
          <p:cNvSpPr txBox="1"/>
          <p:nvPr/>
        </p:nvSpPr>
        <p:spPr>
          <a:xfrm>
            <a:off x="305939" y="1499426"/>
            <a:ext cx="655949" cy="369332"/>
          </a:xfrm>
          <a:prstGeom prst="rect">
            <a:avLst/>
          </a:prstGeom>
          <a:noFill/>
        </p:spPr>
        <p:txBody>
          <a:bodyPr wrap="none" rtlCol="0">
            <a:spAutoFit/>
          </a:bodyPr>
          <a:lstStyle/>
          <a:p>
            <a:r>
              <a:rPr lang="en-US" b="1" dirty="0"/>
              <a:t>.</a:t>
            </a:r>
            <a:r>
              <a:rPr lang="en-US" b="1" dirty="0" err="1"/>
              <a:t>bim</a:t>
            </a:r>
            <a:endParaRPr lang="en-US" b="1" dirty="0"/>
          </a:p>
        </p:txBody>
      </p:sp>
      <p:sp>
        <p:nvSpPr>
          <p:cNvPr id="6" name="TextBox 5">
            <a:extLst>
              <a:ext uri="{FF2B5EF4-FFF2-40B4-BE49-F238E27FC236}">
                <a16:creationId xmlns:a16="http://schemas.microsoft.com/office/drawing/2014/main" id="{21FE9369-B88C-8C03-0C68-64BCFBDC4867}"/>
              </a:ext>
            </a:extLst>
          </p:cNvPr>
          <p:cNvSpPr txBox="1"/>
          <p:nvPr/>
        </p:nvSpPr>
        <p:spPr>
          <a:xfrm>
            <a:off x="308861" y="3626712"/>
            <a:ext cx="653577" cy="369332"/>
          </a:xfrm>
          <a:prstGeom prst="rect">
            <a:avLst/>
          </a:prstGeom>
          <a:noFill/>
        </p:spPr>
        <p:txBody>
          <a:bodyPr wrap="none" rtlCol="0">
            <a:spAutoFit/>
          </a:bodyPr>
          <a:lstStyle/>
          <a:p>
            <a:r>
              <a:rPr lang="en-US" b="1" dirty="0"/>
              <a:t>.fam</a:t>
            </a:r>
          </a:p>
        </p:txBody>
      </p:sp>
      <p:pic>
        <p:nvPicPr>
          <p:cNvPr id="7" name="Picture 6">
            <a:extLst>
              <a:ext uri="{FF2B5EF4-FFF2-40B4-BE49-F238E27FC236}">
                <a16:creationId xmlns:a16="http://schemas.microsoft.com/office/drawing/2014/main" id="{B8A940D9-A4F1-0819-C834-7C57F1FD2B28}"/>
              </a:ext>
            </a:extLst>
          </p:cNvPr>
          <p:cNvPicPr>
            <a:picLocks noChangeAspect="1"/>
          </p:cNvPicPr>
          <p:nvPr/>
        </p:nvPicPr>
        <p:blipFill>
          <a:blip r:embed="rId3"/>
          <a:stretch>
            <a:fillRect/>
          </a:stretch>
        </p:blipFill>
        <p:spPr>
          <a:xfrm>
            <a:off x="305939" y="1912007"/>
            <a:ext cx="7772400" cy="440396"/>
          </a:xfrm>
          <a:prstGeom prst="rect">
            <a:avLst/>
          </a:prstGeom>
        </p:spPr>
      </p:pic>
      <p:pic>
        <p:nvPicPr>
          <p:cNvPr id="8" name="Picture 7">
            <a:extLst>
              <a:ext uri="{FF2B5EF4-FFF2-40B4-BE49-F238E27FC236}">
                <a16:creationId xmlns:a16="http://schemas.microsoft.com/office/drawing/2014/main" id="{1682E780-8A2F-9751-8D01-C721A197A829}"/>
              </a:ext>
            </a:extLst>
          </p:cNvPr>
          <p:cNvPicPr>
            <a:picLocks noChangeAspect="1"/>
          </p:cNvPicPr>
          <p:nvPr/>
        </p:nvPicPr>
        <p:blipFill>
          <a:blip r:embed="rId4"/>
          <a:stretch>
            <a:fillRect/>
          </a:stretch>
        </p:blipFill>
        <p:spPr>
          <a:xfrm>
            <a:off x="305939" y="2464954"/>
            <a:ext cx="3162300" cy="546100"/>
          </a:xfrm>
          <a:prstGeom prst="rect">
            <a:avLst/>
          </a:prstGeom>
        </p:spPr>
      </p:pic>
      <p:pic>
        <p:nvPicPr>
          <p:cNvPr id="9" name="Picture 8">
            <a:extLst>
              <a:ext uri="{FF2B5EF4-FFF2-40B4-BE49-F238E27FC236}">
                <a16:creationId xmlns:a16="http://schemas.microsoft.com/office/drawing/2014/main" id="{C7E9F38A-BEC9-37E2-0864-3332CB35ED4A}"/>
              </a:ext>
            </a:extLst>
          </p:cNvPr>
          <p:cNvPicPr>
            <a:picLocks noChangeAspect="1"/>
          </p:cNvPicPr>
          <p:nvPr/>
        </p:nvPicPr>
        <p:blipFill>
          <a:blip r:embed="rId5"/>
          <a:stretch>
            <a:fillRect/>
          </a:stretch>
        </p:blipFill>
        <p:spPr>
          <a:xfrm>
            <a:off x="305939" y="4543713"/>
            <a:ext cx="3162300" cy="660400"/>
          </a:xfrm>
          <a:prstGeom prst="rect">
            <a:avLst/>
          </a:prstGeom>
        </p:spPr>
      </p:pic>
      <p:pic>
        <p:nvPicPr>
          <p:cNvPr id="10" name="Picture 9">
            <a:extLst>
              <a:ext uri="{FF2B5EF4-FFF2-40B4-BE49-F238E27FC236}">
                <a16:creationId xmlns:a16="http://schemas.microsoft.com/office/drawing/2014/main" id="{B531AB45-AC68-49F6-B75E-96B5808890F3}"/>
              </a:ext>
            </a:extLst>
          </p:cNvPr>
          <p:cNvPicPr>
            <a:picLocks noChangeAspect="1"/>
          </p:cNvPicPr>
          <p:nvPr/>
        </p:nvPicPr>
        <p:blipFill>
          <a:blip r:embed="rId6"/>
          <a:stretch>
            <a:fillRect/>
          </a:stretch>
        </p:blipFill>
        <p:spPr>
          <a:xfrm>
            <a:off x="305939" y="4082928"/>
            <a:ext cx="6832600" cy="266700"/>
          </a:xfrm>
          <a:prstGeom prst="rect">
            <a:avLst/>
          </a:prstGeom>
        </p:spPr>
      </p:pic>
      <p:sp>
        <p:nvSpPr>
          <p:cNvPr id="12" name="TextBox 11">
            <a:extLst>
              <a:ext uri="{FF2B5EF4-FFF2-40B4-BE49-F238E27FC236}">
                <a16:creationId xmlns:a16="http://schemas.microsoft.com/office/drawing/2014/main" id="{10229A89-8A7C-006F-78F8-C9CD7D10912A}"/>
              </a:ext>
            </a:extLst>
          </p:cNvPr>
          <p:cNvSpPr txBox="1"/>
          <p:nvPr/>
        </p:nvSpPr>
        <p:spPr>
          <a:xfrm>
            <a:off x="305939" y="5283747"/>
            <a:ext cx="6104238" cy="369332"/>
          </a:xfrm>
          <a:prstGeom prst="rect">
            <a:avLst/>
          </a:prstGeom>
          <a:noFill/>
        </p:spPr>
        <p:txBody>
          <a:bodyPr wrap="square">
            <a:spAutoFit/>
          </a:bodyPr>
          <a:lstStyle/>
          <a:p>
            <a:pPr>
              <a:buNone/>
            </a:pPr>
            <a:r>
              <a:rPr lang="en-US" dirty="0"/>
              <a:t>Sample metadata (like PED without genotype columns).</a:t>
            </a:r>
          </a:p>
        </p:txBody>
      </p:sp>
      <p:sp>
        <p:nvSpPr>
          <p:cNvPr id="14" name="TextBox 13">
            <a:extLst>
              <a:ext uri="{FF2B5EF4-FFF2-40B4-BE49-F238E27FC236}">
                <a16:creationId xmlns:a16="http://schemas.microsoft.com/office/drawing/2014/main" id="{D3F95AFC-BA6E-71C7-366C-40CBB472B9CE}"/>
              </a:ext>
            </a:extLst>
          </p:cNvPr>
          <p:cNvSpPr txBox="1"/>
          <p:nvPr/>
        </p:nvSpPr>
        <p:spPr>
          <a:xfrm>
            <a:off x="305939" y="2975672"/>
            <a:ext cx="6104238" cy="369332"/>
          </a:xfrm>
          <a:prstGeom prst="rect">
            <a:avLst/>
          </a:prstGeom>
          <a:noFill/>
        </p:spPr>
        <p:txBody>
          <a:bodyPr wrap="square">
            <a:spAutoFit/>
          </a:bodyPr>
          <a:lstStyle/>
          <a:p>
            <a:r>
              <a:rPr lang="en-US" dirty="0"/>
              <a:t>SNP metadata</a:t>
            </a:r>
          </a:p>
        </p:txBody>
      </p:sp>
      <p:sp>
        <p:nvSpPr>
          <p:cNvPr id="16" name="TextBox 15">
            <a:extLst>
              <a:ext uri="{FF2B5EF4-FFF2-40B4-BE49-F238E27FC236}">
                <a16:creationId xmlns:a16="http://schemas.microsoft.com/office/drawing/2014/main" id="{0B20F551-9938-3CDB-3594-A716D79CADB6}"/>
              </a:ext>
            </a:extLst>
          </p:cNvPr>
          <p:cNvSpPr txBox="1"/>
          <p:nvPr/>
        </p:nvSpPr>
        <p:spPr>
          <a:xfrm>
            <a:off x="305939" y="1002928"/>
            <a:ext cx="6104238" cy="369332"/>
          </a:xfrm>
          <a:prstGeom prst="rect">
            <a:avLst/>
          </a:prstGeom>
          <a:noFill/>
        </p:spPr>
        <p:txBody>
          <a:bodyPr wrap="square">
            <a:spAutoFit/>
          </a:bodyPr>
          <a:lstStyle/>
          <a:p>
            <a:pPr>
              <a:buNone/>
            </a:pPr>
            <a:r>
              <a:rPr lang="en-US" dirty="0"/>
              <a:t>Binary-encoded genotype data</a:t>
            </a:r>
          </a:p>
        </p:txBody>
      </p:sp>
    </p:spTree>
    <p:extLst>
      <p:ext uri="{BB962C8B-B14F-4D97-AF65-F5344CB8AC3E}">
        <p14:creationId xmlns:p14="http://schemas.microsoft.com/office/powerpoint/2010/main" val="356875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C0156-D030-7F45-76EE-D29FCAFADB42}"/>
              </a:ext>
            </a:extLst>
          </p:cNvPr>
          <p:cNvPicPr>
            <a:picLocks noChangeAspect="1"/>
          </p:cNvPicPr>
          <p:nvPr/>
        </p:nvPicPr>
        <p:blipFill>
          <a:blip r:embed="rId3"/>
          <a:stretch>
            <a:fillRect/>
          </a:stretch>
        </p:blipFill>
        <p:spPr>
          <a:xfrm>
            <a:off x="449878" y="888316"/>
            <a:ext cx="7285403" cy="4118237"/>
          </a:xfrm>
          <a:prstGeom prst="rect">
            <a:avLst/>
          </a:prstGeom>
        </p:spPr>
      </p:pic>
      <p:sp>
        <p:nvSpPr>
          <p:cNvPr id="5" name="TextBox 4">
            <a:extLst>
              <a:ext uri="{FF2B5EF4-FFF2-40B4-BE49-F238E27FC236}">
                <a16:creationId xmlns:a16="http://schemas.microsoft.com/office/drawing/2014/main" id="{CC833658-B124-5F4B-3BA9-C5425F998138}"/>
              </a:ext>
            </a:extLst>
          </p:cNvPr>
          <p:cNvSpPr txBox="1"/>
          <p:nvPr/>
        </p:nvSpPr>
        <p:spPr>
          <a:xfrm>
            <a:off x="568411" y="518984"/>
            <a:ext cx="1178015" cy="369332"/>
          </a:xfrm>
          <a:prstGeom prst="rect">
            <a:avLst/>
          </a:prstGeom>
          <a:noFill/>
        </p:spPr>
        <p:txBody>
          <a:bodyPr wrap="none" rtlCol="0">
            <a:spAutoFit/>
          </a:bodyPr>
          <a:lstStyle/>
          <a:p>
            <a:r>
              <a:rPr lang="en-US" b="1" dirty="0"/>
              <a:t>Metadata</a:t>
            </a:r>
          </a:p>
        </p:txBody>
      </p:sp>
      <p:pic>
        <p:nvPicPr>
          <p:cNvPr id="6" name="Picture 5">
            <a:extLst>
              <a:ext uri="{FF2B5EF4-FFF2-40B4-BE49-F238E27FC236}">
                <a16:creationId xmlns:a16="http://schemas.microsoft.com/office/drawing/2014/main" id="{3EE96B9E-BDC6-D9AA-09BB-B1447E693247}"/>
              </a:ext>
            </a:extLst>
          </p:cNvPr>
          <p:cNvPicPr>
            <a:picLocks noChangeAspect="1"/>
          </p:cNvPicPr>
          <p:nvPr/>
        </p:nvPicPr>
        <p:blipFill>
          <a:blip r:embed="rId4"/>
          <a:stretch>
            <a:fillRect/>
          </a:stretch>
        </p:blipFill>
        <p:spPr>
          <a:xfrm>
            <a:off x="4419600" y="4190013"/>
            <a:ext cx="7772400" cy="2667987"/>
          </a:xfrm>
          <a:prstGeom prst="rect">
            <a:avLst/>
          </a:prstGeom>
        </p:spPr>
      </p:pic>
    </p:spTree>
    <p:extLst>
      <p:ext uri="{BB962C8B-B14F-4D97-AF65-F5344CB8AC3E}">
        <p14:creationId xmlns:p14="http://schemas.microsoft.com/office/powerpoint/2010/main" val="63231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E153B-8DEE-8A10-D6C1-E7E9E84B28E7}"/>
              </a:ext>
            </a:extLst>
          </p:cNvPr>
          <p:cNvPicPr>
            <a:picLocks noChangeAspect="1"/>
          </p:cNvPicPr>
          <p:nvPr/>
        </p:nvPicPr>
        <p:blipFill>
          <a:blip r:embed="rId3"/>
          <a:srcRect t="22372"/>
          <a:stretch/>
        </p:blipFill>
        <p:spPr>
          <a:xfrm>
            <a:off x="0" y="1405467"/>
            <a:ext cx="9662844" cy="4876642"/>
          </a:xfrm>
          <a:prstGeom prst="rect">
            <a:avLst/>
          </a:prstGeom>
        </p:spPr>
      </p:pic>
      <p:sp>
        <p:nvSpPr>
          <p:cNvPr id="5" name="TextBox 4">
            <a:extLst>
              <a:ext uri="{FF2B5EF4-FFF2-40B4-BE49-F238E27FC236}">
                <a16:creationId xmlns:a16="http://schemas.microsoft.com/office/drawing/2014/main" id="{CE158B0E-8362-1AE9-7900-5310200BA318}"/>
              </a:ext>
            </a:extLst>
          </p:cNvPr>
          <p:cNvSpPr txBox="1"/>
          <p:nvPr/>
        </p:nvSpPr>
        <p:spPr>
          <a:xfrm>
            <a:off x="257175" y="257175"/>
            <a:ext cx="277992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Quality Control</a:t>
            </a:r>
          </a:p>
        </p:txBody>
      </p:sp>
    </p:spTree>
    <p:extLst>
      <p:ext uri="{BB962C8B-B14F-4D97-AF65-F5344CB8AC3E}">
        <p14:creationId xmlns:p14="http://schemas.microsoft.com/office/powerpoint/2010/main" val="433838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84C9F3-104A-2117-9003-6BEB7A19E279}"/>
              </a:ext>
            </a:extLst>
          </p:cNvPr>
          <p:cNvPicPr>
            <a:picLocks noChangeAspect="1"/>
          </p:cNvPicPr>
          <p:nvPr/>
        </p:nvPicPr>
        <p:blipFill>
          <a:blip r:embed="rId3"/>
          <a:stretch>
            <a:fillRect/>
          </a:stretch>
        </p:blipFill>
        <p:spPr>
          <a:xfrm>
            <a:off x="381000" y="379703"/>
            <a:ext cx="9829800" cy="6098593"/>
          </a:xfrm>
          <a:prstGeom prst="rect">
            <a:avLst/>
          </a:prstGeom>
        </p:spPr>
      </p:pic>
    </p:spTree>
    <p:extLst>
      <p:ext uri="{BB962C8B-B14F-4D97-AF65-F5344CB8AC3E}">
        <p14:creationId xmlns:p14="http://schemas.microsoft.com/office/powerpoint/2010/main" val="2376776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55AA28-2A3C-5FD4-A7A1-10BE719E814C}"/>
              </a:ext>
            </a:extLst>
          </p:cNvPr>
          <p:cNvPicPr>
            <a:picLocks noChangeAspect="1"/>
          </p:cNvPicPr>
          <p:nvPr/>
        </p:nvPicPr>
        <p:blipFill>
          <a:blip r:embed="rId3"/>
          <a:stretch>
            <a:fillRect/>
          </a:stretch>
        </p:blipFill>
        <p:spPr>
          <a:xfrm>
            <a:off x="272143" y="335048"/>
            <a:ext cx="9343000" cy="3093951"/>
          </a:xfrm>
          <a:prstGeom prst="rect">
            <a:avLst/>
          </a:prstGeom>
        </p:spPr>
      </p:pic>
      <p:pic>
        <p:nvPicPr>
          <p:cNvPr id="6" name="Picture 5">
            <a:extLst>
              <a:ext uri="{FF2B5EF4-FFF2-40B4-BE49-F238E27FC236}">
                <a16:creationId xmlns:a16="http://schemas.microsoft.com/office/drawing/2014/main" id="{295D5A8B-D81A-488C-4BC9-114742AA6CB8}"/>
              </a:ext>
            </a:extLst>
          </p:cNvPr>
          <p:cNvPicPr>
            <a:picLocks noChangeAspect="1"/>
          </p:cNvPicPr>
          <p:nvPr/>
        </p:nvPicPr>
        <p:blipFill>
          <a:blip r:embed="rId4"/>
          <a:stretch>
            <a:fillRect/>
          </a:stretch>
        </p:blipFill>
        <p:spPr>
          <a:xfrm>
            <a:off x="272143" y="3428999"/>
            <a:ext cx="9514204" cy="3093950"/>
          </a:xfrm>
          <a:prstGeom prst="rect">
            <a:avLst/>
          </a:prstGeom>
        </p:spPr>
      </p:pic>
    </p:spTree>
    <p:extLst>
      <p:ext uri="{BB962C8B-B14F-4D97-AF65-F5344CB8AC3E}">
        <p14:creationId xmlns:p14="http://schemas.microsoft.com/office/powerpoint/2010/main" val="272729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8DE02-3514-58FF-8FA4-F34823AFD0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D55FD14-D8AD-B052-9054-B8A64047452F}"/>
              </a:ext>
            </a:extLst>
          </p:cNvPr>
          <p:cNvPicPr>
            <a:picLocks noChangeAspect="1"/>
          </p:cNvPicPr>
          <p:nvPr/>
        </p:nvPicPr>
        <p:blipFill>
          <a:blip r:embed="rId3"/>
          <a:stretch>
            <a:fillRect/>
          </a:stretch>
        </p:blipFill>
        <p:spPr>
          <a:xfrm>
            <a:off x="272142" y="554636"/>
            <a:ext cx="11800639" cy="3837482"/>
          </a:xfrm>
          <a:prstGeom prst="rect">
            <a:avLst/>
          </a:prstGeom>
        </p:spPr>
      </p:pic>
    </p:spTree>
    <p:extLst>
      <p:ext uri="{BB962C8B-B14F-4D97-AF65-F5344CB8AC3E}">
        <p14:creationId xmlns:p14="http://schemas.microsoft.com/office/powerpoint/2010/main" val="364459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59657-A53A-DC3A-1A26-4FD4E551F03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F22A5E6-FCFD-59C5-1D57-05B161C6F03B}"/>
              </a:ext>
            </a:extLst>
          </p:cNvPr>
          <p:cNvPicPr>
            <a:picLocks noChangeAspect="1"/>
          </p:cNvPicPr>
          <p:nvPr/>
        </p:nvPicPr>
        <p:blipFill>
          <a:blip r:embed="rId3"/>
          <a:stretch>
            <a:fillRect/>
          </a:stretch>
        </p:blipFill>
        <p:spPr>
          <a:xfrm>
            <a:off x="685799" y="517512"/>
            <a:ext cx="9378767" cy="5817973"/>
          </a:xfrm>
          <a:prstGeom prst="rect">
            <a:avLst/>
          </a:prstGeom>
        </p:spPr>
      </p:pic>
    </p:spTree>
    <p:extLst>
      <p:ext uri="{BB962C8B-B14F-4D97-AF65-F5344CB8AC3E}">
        <p14:creationId xmlns:p14="http://schemas.microsoft.com/office/powerpoint/2010/main" val="349204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0498-B7CB-1CDC-32A2-586A03E845F6}"/>
              </a:ext>
            </a:extLst>
          </p:cNvPr>
          <p:cNvSpPr>
            <a:spLocks noGrp="1"/>
          </p:cNvSpPr>
          <p:nvPr>
            <p:ph type="title"/>
          </p:nvPr>
        </p:nvSpPr>
        <p:spPr/>
        <p:txBody>
          <a:bodyPr/>
          <a:lstStyle/>
          <a:p>
            <a:r>
              <a:rPr lang="en-US" dirty="0"/>
              <a:t>Topics </a:t>
            </a:r>
          </a:p>
        </p:txBody>
      </p:sp>
      <p:sp>
        <p:nvSpPr>
          <p:cNvPr id="3" name="Content Placeholder 2">
            <a:extLst>
              <a:ext uri="{FF2B5EF4-FFF2-40B4-BE49-F238E27FC236}">
                <a16:creationId xmlns:a16="http://schemas.microsoft.com/office/drawing/2014/main" id="{4627FD3B-0613-341C-5F7B-ED892FFCECA6}"/>
              </a:ext>
            </a:extLst>
          </p:cNvPr>
          <p:cNvSpPr>
            <a:spLocks noGrp="1"/>
          </p:cNvSpPr>
          <p:nvPr>
            <p:ph idx="1"/>
          </p:nvPr>
        </p:nvSpPr>
        <p:spPr/>
        <p:txBody>
          <a:bodyPr/>
          <a:lstStyle/>
          <a:p>
            <a:r>
              <a:rPr lang="en-US" dirty="0"/>
              <a:t>GWAS and Linkage Disequilibrium</a:t>
            </a:r>
          </a:p>
          <a:p>
            <a:r>
              <a:rPr lang="en-US" dirty="0"/>
              <a:t>Polygenic risk scores for disease risk prediction </a:t>
            </a:r>
          </a:p>
          <a:p>
            <a:r>
              <a:rPr lang="en-US" dirty="0" err="1"/>
              <a:t>Vcftools</a:t>
            </a:r>
            <a:r>
              <a:rPr lang="en-US" dirty="0"/>
              <a:t> basics</a:t>
            </a:r>
          </a:p>
          <a:p>
            <a:r>
              <a:rPr lang="en-US" dirty="0"/>
              <a:t>Population admixture and ancestry prediction</a:t>
            </a:r>
          </a:p>
          <a:p>
            <a:r>
              <a:rPr lang="en-US" dirty="0"/>
              <a:t>Single cell and spatial transcriptomics </a:t>
            </a:r>
          </a:p>
          <a:p>
            <a:r>
              <a:rPr lang="en-US" dirty="0"/>
              <a:t>Integration for malignancy prediction</a:t>
            </a:r>
          </a:p>
          <a:p>
            <a:endParaRPr lang="en-US" dirty="0"/>
          </a:p>
        </p:txBody>
      </p:sp>
    </p:spTree>
    <p:extLst>
      <p:ext uri="{BB962C8B-B14F-4D97-AF65-F5344CB8AC3E}">
        <p14:creationId xmlns:p14="http://schemas.microsoft.com/office/powerpoint/2010/main" val="626697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7093F8-AA58-E863-1535-AE9E25F50F9B}"/>
              </a:ext>
            </a:extLst>
          </p:cNvPr>
          <p:cNvPicPr>
            <a:picLocks noChangeAspect="1"/>
          </p:cNvPicPr>
          <p:nvPr/>
        </p:nvPicPr>
        <p:blipFill>
          <a:blip r:embed="rId3"/>
          <a:stretch>
            <a:fillRect/>
          </a:stretch>
        </p:blipFill>
        <p:spPr>
          <a:xfrm>
            <a:off x="555171" y="687859"/>
            <a:ext cx="10574906" cy="3252770"/>
          </a:xfrm>
          <a:prstGeom prst="rect">
            <a:avLst/>
          </a:prstGeom>
        </p:spPr>
      </p:pic>
    </p:spTree>
    <p:extLst>
      <p:ext uri="{BB962C8B-B14F-4D97-AF65-F5344CB8AC3E}">
        <p14:creationId xmlns:p14="http://schemas.microsoft.com/office/powerpoint/2010/main" val="112199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6BF819-EFCC-D00F-2F79-E86BE611101B}"/>
              </a:ext>
            </a:extLst>
          </p:cNvPr>
          <p:cNvPicPr>
            <a:picLocks noChangeAspect="1"/>
          </p:cNvPicPr>
          <p:nvPr/>
        </p:nvPicPr>
        <p:blipFill>
          <a:blip r:embed="rId3"/>
          <a:srcRect t="22365"/>
          <a:stretch/>
        </p:blipFill>
        <p:spPr>
          <a:xfrm>
            <a:off x="0" y="1557866"/>
            <a:ext cx="9964232" cy="5029200"/>
          </a:xfrm>
          <a:prstGeom prst="rect">
            <a:avLst/>
          </a:prstGeom>
        </p:spPr>
      </p:pic>
      <p:sp>
        <p:nvSpPr>
          <p:cNvPr id="5" name="TextBox 4">
            <a:extLst>
              <a:ext uri="{FF2B5EF4-FFF2-40B4-BE49-F238E27FC236}">
                <a16:creationId xmlns:a16="http://schemas.microsoft.com/office/drawing/2014/main" id="{1C86F18A-A642-093D-BE50-04CEC29F02CC}"/>
              </a:ext>
            </a:extLst>
          </p:cNvPr>
          <p:cNvSpPr txBox="1"/>
          <p:nvPr/>
        </p:nvSpPr>
        <p:spPr>
          <a:xfrm>
            <a:off x="612775" y="460375"/>
            <a:ext cx="558043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Statistical Testing - Association</a:t>
            </a:r>
          </a:p>
        </p:txBody>
      </p:sp>
    </p:spTree>
    <p:extLst>
      <p:ext uri="{BB962C8B-B14F-4D97-AF65-F5344CB8AC3E}">
        <p14:creationId xmlns:p14="http://schemas.microsoft.com/office/powerpoint/2010/main" val="2931549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7140C1AB-DA02-4849-A953-2A78556F45F2}"/>
              </a:ext>
            </a:extLst>
          </p:cNvPr>
          <p:cNvSpPr txBox="1">
            <a:spLocks noChangeArrowheads="1"/>
          </p:cNvSpPr>
          <p:nvPr/>
        </p:nvSpPr>
        <p:spPr>
          <a:xfrm>
            <a:off x="1886190" y="1423512"/>
            <a:ext cx="3935491" cy="50099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2000" dirty="0">
                <a:latin typeface="+mj-lt"/>
              </a:rPr>
              <a:t>Each  individual contributes two counts to 2x2 table.</a:t>
            </a:r>
          </a:p>
          <a:p>
            <a:r>
              <a:rPr lang="en-GB" altLang="en-US" sz="2000" dirty="0">
                <a:latin typeface="+mj-lt"/>
              </a:rPr>
              <a:t>Test of association</a:t>
            </a:r>
          </a:p>
          <a:p>
            <a:endParaRPr lang="en-GB" altLang="en-US" sz="2000" dirty="0">
              <a:latin typeface="+mj-lt"/>
            </a:endParaRPr>
          </a:p>
          <a:p>
            <a:endParaRPr lang="en-GB" altLang="en-US" sz="2000" dirty="0">
              <a:latin typeface="+mj-lt"/>
            </a:endParaRPr>
          </a:p>
          <a:p>
            <a:endParaRPr lang="en-GB" altLang="en-US" sz="2000" dirty="0">
              <a:latin typeface="+mj-lt"/>
            </a:endParaRPr>
          </a:p>
          <a:p>
            <a:pPr>
              <a:buFontTx/>
              <a:buNone/>
            </a:pPr>
            <a:r>
              <a:rPr lang="en-GB" altLang="en-US" sz="2000" dirty="0">
                <a:latin typeface="+mj-lt"/>
              </a:rPr>
              <a:t>    </a:t>
            </a:r>
          </a:p>
          <a:p>
            <a:pPr>
              <a:buFontTx/>
              <a:buNone/>
            </a:pPr>
            <a:r>
              <a:rPr lang="en-GB" altLang="en-US" sz="2000" dirty="0">
                <a:latin typeface="+mj-lt"/>
              </a:rPr>
              <a:t>    where</a:t>
            </a:r>
          </a:p>
          <a:p>
            <a:endParaRPr lang="en-GB" altLang="en-US" sz="2000" dirty="0">
              <a:latin typeface="+mj-lt"/>
            </a:endParaRPr>
          </a:p>
          <a:p>
            <a:endParaRPr lang="en-GB" altLang="en-US" sz="2000" dirty="0">
              <a:latin typeface="+mj-lt"/>
            </a:endParaRPr>
          </a:p>
          <a:p>
            <a:r>
              <a:rPr lang="en-GB" altLang="en-US" sz="2000" dirty="0">
                <a:latin typeface="+mj-lt"/>
              </a:rPr>
              <a:t>X</a:t>
            </a:r>
            <a:r>
              <a:rPr lang="en-GB" altLang="en-US" sz="2000" baseline="30000" dirty="0">
                <a:latin typeface="+mj-lt"/>
              </a:rPr>
              <a:t>2</a:t>
            </a:r>
            <a:r>
              <a:rPr lang="en-GB" altLang="en-US" sz="2000" dirty="0">
                <a:latin typeface="+mj-lt"/>
              </a:rPr>
              <a:t> has </a:t>
            </a:r>
            <a:r>
              <a:rPr lang="el-GR" altLang="en-US" sz="2000" dirty="0">
                <a:latin typeface="+mj-lt"/>
                <a:cs typeface="Times New Roman" panose="02020603050405020304" pitchFamily="18" charset="0"/>
              </a:rPr>
              <a:t>χ</a:t>
            </a:r>
            <a:r>
              <a:rPr lang="en-GB" altLang="en-US" sz="2000" baseline="30000" dirty="0">
                <a:latin typeface="+mj-lt"/>
                <a:cs typeface="Times New Roman" panose="02020603050405020304" pitchFamily="18" charset="0"/>
              </a:rPr>
              <a:t>2</a:t>
            </a:r>
            <a:r>
              <a:rPr lang="en-GB" altLang="en-US" sz="2000" dirty="0">
                <a:latin typeface="+mj-lt"/>
                <a:cs typeface="Times New Roman" panose="02020603050405020304" pitchFamily="18" charset="0"/>
              </a:rPr>
              <a:t> distribution with 1 degrees of freedom under null hypothesis.</a:t>
            </a:r>
          </a:p>
          <a:p>
            <a:endParaRPr lang="en-GB" altLang="en-US" sz="2000" dirty="0">
              <a:latin typeface="+mj-lt"/>
              <a:cs typeface="Times New Roman" panose="02020603050405020304" pitchFamily="18" charset="0"/>
            </a:endParaRPr>
          </a:p>
        </p:txBody>
      </p:sp>
      <p:sp>
        <p:nvSpPr>
          <p:cNvPr id="11" name="Rectangle 4">
            <a:extLst>
              <a:ext uri="{FF2B5EF4-FFF2-40B4-BE49-F238E27FC236}">
                <a16:creationId xmlns:a16="http://schemas.microsoft.com/office/drawing/2014/main" id="{211D577B-F94D-4FCF-A2CF-411A4635E697}"/>
              </a:ext>
            </a:extLst>
          </p:cNvPr>
          <p:cNvSpPr txBox="1">
            <a:spLocks noRot="1" noChangeAspect="1" noMove="1" noResize="1" noEditPoints="1" noAdjustHandles="1" noChangeArrowheads="1" noChangeShapeType="1" noTextEdit="1"/>
          </p:cNvSpPr>
          <p:nvPr/>
        </p:nvSpPr>
        <p:spPr>
          <a:xfrm>
            <a:off x="5010155" y="2057400"/>
            <a:ext cx="3183731" cy="3099792"/>
          </a:xfrm>
          <a:prstGeom prst="rect">
            <a:avLst/>
          </a:prstGeom>
          <a:blipFill rotWithShape="1">
            <a:blip r:embed="rId3" cstate="print"/>
            <a:stretch>
              <a:fillRect l="-3592"/>
            </a:stretch>
          </a:blipFill>
          <a:ln>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sz="2100">
                <a:noFill/>
              </a:rPr>
              <a:t> </a:t>
            </a:r>
            <a:endParaRPr lang="en-GB" sz="2100" dirty="0">
              <a:noFill/>
            </a:endParaRPr>
          </a:p>
        </p:txBody>
      </p:sp>
      <p:graphicFrame>
        <p:nvGraphicFramePr>
          <p:cNvPr id="12" name="Group 5">
            <a:extLst>
              <a:ext uri="{FF2B5EF4-FFF2-40B4-BE49-F238E27FC236}">
                <a16:creationId xmlns:a16="http://schemas.microsoft.com/office/drawing/2014/main" id="{04B7E60D-FA97-4918-8733-325B7A534191}"/>
              </a:ext>
            </a:extLst>
          </p:cNvPr>
          <p:cNvGraphicFramePr>
            <a:graphicFrameLocks/>
          </p:cNvGraphicFramePr>
          <p:nvPr/>
        </p:nvGraphicFramePr>
        <p:xfrm>
          <a:off x="6172439" y="1874521"/>
          <a:ext cx="3706891" cy="1744737"/>
        </p:xfrm>
        <a:graphic>
          <a:graphicData uri="http://schemas.openxmlformats.org/drawingml/2006/table">
            <a:tbl>
              <a:tblPr/>
              <a:tblGrid>
                <a:gridCol w="789754">
                  <a:extLst>
                    <a:ext uri="{9D8B030D-6E8A-4147-A177-3AD203B41FA5}">
                      <a16:colId xmlns:a16="http://schemas.microsoft.com/office/drawing/2014/main" val="20000"/>
                    </a:ext>
                  </a:extLst>
                </a:gridCol>
                <a:gridCol w="990835">
                  <a:extLst>
                    <a:ext uri="{9D8B030D-6E8A-4147-A177-3AD203B41FA5}">
                      <a16:colId xmlns:a16="http://schemas.microsoft.com/office/drawing/2014/main" val="20001"/>
                    </a:ext>
                  </a:extLst>
                </a:gridCol>
                <a:gridCol w="1057863">
                  <a:extLst>
                    <a:ext uri="{9D8B030D-6E8A-4147-A177-3AD203B41FA5}">
                      <a16:colId xmlns:a16="http://schemas.microsoft.com/office/drawing/2014/main" val="20002"/>
                    </a:ext>
                  </a:extLst>
                </a:gridCol>
                <a:gridCol w="868439">
                  <a:extLst>
                    <a:ext uri="{9D8B030D-6E8A-4147-A177-3AD203B41FA5}">
                      <a16:colId xmlns:a16="http://schemas.microsoft.com/office/drawing/2014/main" val="20003"/>
                    </a:ext>
                  </a:extLst>
                </a:gridCol>
              </a:tblGrid>
              <a:tr h="4357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cap="flat">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Cases</a:t>
                      </a:r>
                      <a:endParaRPr kumimoji="0" lang="en-US" sz="20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Controls</a:t>
                      </a:r>
                      <a:endParaRPr kumimoji="0" lang="en-US" sz="20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Total</a:t>
                      </a:r>
                      <a:endParaRPr kumimoji="0" lang="en-US" sz="20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a:noFill/>
                    </a:lnL>
                    <a:lnR cap="flat">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57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Times New Roman" pitchFamily="18" charset="0"/>
                        </a:rPr>
                        <a:t>G</a:t>
                      </a:r>
                      <a:endParaRPr kumimoji="0" lang="en-US" sz="24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cap="flat">
                      <a:noFill/>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Times New Roman" pitchFamily="18" charset="0"/>
                        </a:rPr>
                        <a:t>n</a:t>
                      </a:r>
                      <a:r>
                        <a:rPr kumimoji="0" lang="en-GB" sz="2400" b="0" i="0" u="none" strike="noStrike" cap="none" normalizeH="0" baseline="-25000" dirty="0">
                          <a:ln>
                            <a:noFill/>
                          </a:ln>
                          <a:solidFill>
                            <a:schemeClr val="tx1"/>
                          </a:solidFill>
                          <a:effectLst/>
                          <a:latin typeface="Times New Roman" pitchFamily="18" charset="0"/>
                        </a:rPr>
                        <a:t>1A</a:t>
                      </a:r>
                      <a:endParaRPr kumimoji="0" lang="en-US" sz="2400" b="0" i="0" u="none" strike="noStrike" cap="none" normalizeH="0" baseline="-25000" dirty="0">
                        <a:ln>
                          <a:noFill/>
                        </a:ln>
                        <a:solidFill>
                          <a:schemeClr val="tx1"/>
                        </a:solidFill>
                        <a:effectLst/>
                        <a:latin typeface="Times New Roman" pitchFamily="18" charset="0"/>
                      </a:endParaRPr>
                    </a:p>
                  </a:txBody>
                  <a:tcPr marL="67500" marR="67500" marT="35100" marB="35100" anchor="ctr" horzOverflow="overflow">
                    <a:lnL>
                      <a:noFill/>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Times New Roman" pitchFamily="18" charset="0"/>
                        </a:rPr>
                        <a:t>n</a:t>
                      </a:r>
                      <a:r>
                        <a:rPr kumimoji="0" lang="en-GB" sz="2400" b="0" i="0" u="none" strike="noStrike" cap="none" normalizeH="0" baseline="-25000" dirty="0">
                          <a:ln>
                            <a:noFill/>
                          </a:ln>
                          <a:solidFill>
                            <a:schemeClr val="tx1"/>
                          </a:solidFill>
                          <a:effectLst/>
                          <a:latin typeface="Times New Roman" pitchFamily="18" charset="0"/>
                        </a:rPr>
                        <a:t>1U</a:t>
                      </a:r>
                      <a:endParaRPr kumimoji="0" lang="en-US" sz="2400" b="0" i="0" u="none" strike="noStrike" cap="none" normalizeH="0" baseline="-25000" dirty="0">
                        <a:ln>
                          <a:noFill/>
                        </a:ln>
                        <a:solidFill>
                          <a:schemeClr val="tx1"/>
                        </a:solidFill>
                        <a:effectLst/>
                        <a:latin typeface="Times New Roman" pitchFamily="18" charset="0"/>
                      </a:endParaRPr>
                    </a:p>
                  </a:txBody>
                  <a:tcPr marL="67500" marR="67500" marT="35100" marB="35100" anchor="ctr" horzOverflow="overflow">
                    <a:lnL>
                      <a:noFill/>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Times New Roman" pitchFamily="18" charset="0"/>
                        </a:rPr>
                        <a:t>n</a:t>
                      </a:r>
                      <a:r>
                        <a:rPr kumimoji="0" lang="en-GB" sz="2400" b="0" i="0" u="none" strike="noStrike" cap="none" normalizeH="0" baseline="-25000">
                          <a:ln>
                            <a:noFill/>
                          </a:ln>
                          <a:solidFill>
                            <a:schemeClr val="tx1"/>
                          </a:solidFill>
                          <a:effectLst/>
                          <a:latin typeface="Times New Roman" pitchFamily="18" charset="0"/>
                        </a:rPr>
                        <a:t>1</a:t>
                      </a:r>
                      <a:r>
                        <a:rPr kumimoji="0" lang="en-US" sz="2400" b="0" i="0" u="none" strike="noStrike" cap="none" normalizeH="0" baseline="-25000">
                          <a:ln>
                            <a:noFill/>
                          </a:ln>
                          <a:solidFill>
                            <a:schemeClr val="tx1"/>
                          </a:solidFill>
                          <a:effectLst/>
                          <a:latin typeface="Times New Roman" pitchFamily="18" charset="0"/>
                          <a:cs typeface="Times New Roman" pitchFamily="18" charset="0"/>
                        </a:rPr>
                        <a:t>·</a:t>
                      </a:r>
                      <a:endParaRPr kumimoji="0" lang="en-US" sz="2400" b="0" i="0" u="none" strike="noStrike" cap="none" normalizeH="0" baseline="0">
                        <a:ln>
                          <a:noFill/>
                        </a:ln>
                        <a:solidFill>
                          <a:schemeClr val="tx1"/>
                        </a:solidFill>
                        <a:effectLst/>
                        <a:latin typeface="Times New Roman" pitchFamily="18" charset="0"/>
                        <a:cs typeface="Times New Roman" pitchFamily="18" charset="0"/>
                      </a:endParaRPr>
                    </a:p>
                  </a:txBody>
                  <a:tcPr marL="67500" marR="67500" marT="35100" marB="35100" anchor="ctr" horzOverflow="overflow">
                    <a:lnL>
                      <a:noFill/>
                    </a:lnL>
                    <a:lnR cap="flat">
                      <a:noFill/>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73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Times New Roman" pitchFamily="18" charset="0"/>
                        </a:rPr>
                        <a:t>T</a:t>
                      </a:r>
                      <a:endParaRPr kumimoji="0" lang="en-US" sz="24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cap="flat">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Times New Roman" pitchFamily="18" charset="0"/>
                        </a:rPr>
                        <a:t>n</a:t>
                      </a:r>
                      <a:r>
                        <a:rPr kumimoji="0" lang="en-GB" sz="2400" b="0" i="0" u="none" strike="noStrike" cap="none" normalizeH="0" baseline="-25000">
                          <a:ln>
                            <a:noFill/>
                          </a:ln>
                          <a:solidFill>
                            <a:schemeClr val="tx1"/>
                          </a:solidFill>
                          <a:effectLst/>
                          <a:latin typeface="Times New Roman" pitchFamily="18" charset="0"/>
                        </a:rPr>
                        <a:t>0A</a:t>
                      </a:r>
                      <a:endParaRPr kumimoji="0" lang="en-US" sz="2400" b="0" i="0" u="none" strike="noStrike" cap="none" normalizeH="0" baseline="-25000">
                        <a:ln>
                          <a:noFill/>
                        </a:ln>
                        <a:solidFill>
                          <a:schemeClr val="tx1"/>
                        </a:solidFill>
                        <a:effectLst/>
                        <a:latin typeface="Times New Roman" pitchFamily="18" charset="0"/>
                      </a:endParaRPr>
                    </a:p>
                  </a:txBody>
                  <a:tcPr marL="67500" marR="67500" marT="35100" marB="35100" anchor="ct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Times New Roman" pitchFamily="18" charset="0"/>
                        </a:rPr>
                        <a:t>n</a:t>
                      </a:r>
                      <a:r>
                        <a:rPr kumimoji="0" lang="en-GB" sz="2400" b="0" i="0" u="none" strike="noStrike" cap="none" normalizeH="0" baseline="-25000" dirty="0">
                          <a:ln>
                            <a:noFill/>
                          </a:ln>
                          <a:solidFill>
                            <a:schemeClr val="tx1"/>
                          </a:solidFill>
                          <a:effectLst/>
                          <a:latin typeface="Times New Roman" pitchFamily="18" charset="0"/>
                        </a:rPr>
                        <a:t>0U</a:t>
                      </a:r>
                      <a:endParaRPr kumimoji="0" lang="en-US" sz="2400" b="0" i="0" u="none" strike="noStrike" cap="none" normalizeH="0" baseline="-25000" dirty="0">
                        <a:ln>
                          <a:noFill/>
                        </a:ln>
                        <a:solidFill>
                          <a:schemeClr val="tx1"/>
                        </a:solidFill>
                        <a:effectLst/>
                        <a:latin typeface="Times New Roman" pitchFamily="18" charset="0"/>
                      </a:endParaRPr>
                    </a:p>
                  </a:txBody>
                  <a:tcPr marL="67500" marR="67500" marT="35100" marB="35100" anchor="ct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Times New Roman" pitchFamily="18" charset="0"/>
                        </a:rPr>
                        <a:t>n</a:t>
                      </a:r>
                      <a:r>
                        <a:rPr kumimoji="0" lang="en-GB" sz="2400" b="0" i="0" u="none" strike="noStrike" cap="none" normalizeH="0" baseline="-25000" dirty="0">
                          <a:ln>
                            <a:noFill/>
                          </a:ln>
                          <a:solidFill>
                            <a:schemeClr val="tx1"/>
                          </a:solidFill>
                          <a:effectLst/>
                          <a:latin typeface="Times New Roman" pitchFamily="18" charset="0"/>
                        </a:rPr>
                        <a:t>0</a:t>
                      </a:r>
                      <a:r>
                        <a:rPr kumimoji="0" lang="en-US" sz="2400" b="0" i="0" u="none" strike="noStrike" cap="none" normalizeH="0" baseline="-25000" dirty="0">
                          <a:ln>
                            <a:noFill/>
                          </a:ln>
                          <a:solidFill>
                            <a:schemeClr val="tx1"/>
                          </a:solidFill>
                          <a:effectLst/>
                          <a:latin typeface="Times New Roman" pitchFamily="18" charset="0"/>
                          <a:cs typeface="Times New Roman" pitchFamily="18" charset="0"/>
                        </a:rPr>
                        <a:t>·</a:t>
                      </a:r>
                    </a:p>
                  </a:txBody>
                  <a:tcPr marL="67500" marR="67500" marT="35100" marB="35100" anchor="ctr" horzOverflow="overflow">
                    <a:lnL>
                      <a:noFill/>
                    </a:lnL>
                    <a:lnR cap="flat">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57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Total</a:t>
                      </a:r>
                      <a:endParaRPr kumimoji="0" lang="en-US" sz="2000" b="0" i="0" u="none" strike="noStrike" cap="none" normalizeH="0" baseline="0" dirty="0">
                        <a:ln>
                          <a:noFill/>
                        </a:ln>
                        <a:solidFill>
                          <a:schemeClr val="tx1"/>
                        </a:solidFill>
                        <a:effectLst/>
                        <a:latin typeface="Times New Roman" pitchFamily="18" charset="0"/>
                      </a:endParaRPr>
                    </a:p>
                  </a:txBody>
                  <a:tcPr marL="67500" marR="67500" marT="35100" marB="35100" anchor="ctr" horzOverflow="overflow">
                    <a:lnL cap="flat">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n</a:t>
                      </a:r>
                      <a:r>
                        <a:rPr kumimoji="0" lang="en-US" sz="2000" b="0" i="0" u="none" strike="noStrike" cap="none" normalizeH="0" baseline="-25000" dirty="0">
                          <a:ln>
                            <a:noFill/>
                          </a:ln>
                          <a:solidFill>
                            <a:schemeClr val="tx1"/>
                          </a:solidFill>
                          <a:effectLst/>
                          <a:latin typeface="Times New Roman" pitchFamily="18" charset="0"/>
                          <a:cs typeface="Times New Roman" pitchFamily="18" charset="0"/>
                        </a:rPr>
                        <a:t>·</a:t>
                      </a:r>
                      <a:r>
                        <a:rPr kumimoji="0" lang="en-GB" sz="2000" b="0" i="0" u="none" strike="noStrike" cap="none" normalizeH="0" baseline="-25000" dirty="0">
                          <a:ln>
                            <a:noFill/>
                          </a:ln>
                          <a:solidFill>
                            <a:schemeClr val="tx1"/>
                          </a:solidFill>
                          <a:effectLst/>
                          <a:latin typeface="Times New Roman" pitchFamily="18" charset="0"/>
                        </a:rPr>
                        <a:t>A</a:t>
                      </a:r>
                      <a:endParaRPr kumimoji="0" lang="en-US" sz="2000" b="0" i="0" u="none" strike="noStrike" cap="none" normalizeH="0" baseline="-25000" dirty="0">
                        <a:ln>
                          <a:noFill/>
                        </a:ln>
                        <a:solidFill>
                          <a:schemeClr val="tx1"/>
                        </a:solidFill>
                        <a:effectLst/>
                        <a:latin typeface="Times New Roman" pitchFamily="18" charset="0"/>
                      </a:endParaRPr>
                    </a:p>
                  </a:txBody>
                  <a:tcPr marL="67500" marR="67500" marT="35100" marB="35100" anchor="ctr" horzOverflow="overflow">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n</a:t>
                      </a:r>
                      <a:r>
                        <a:rPr kumimoji="0" lang="en-US" sz="2000" b="0" i="0" u="none" strike="noStrike" cap="none" normalizeH="0" baseline="-25000" dirty="0">
                          <a:ln>
                            <a:noFill/>
                          </a:ln>
                          <a:solidFill>
                            <a:schemeClr val="tx1"/>
                          </a:solidFill>
                          <a:effectLst/>
                          <a:latin typeface="Times New Roman" pitchFamily="18" charset="0"/>
                          <a:cs typeface="Times New Roman" pitchFamily="18" charset="0"/>
                        </a:rPr>
                        <a:t>·</a:t>
                      </a:r>
                      <a:r>
                        <a:rPr kumimoji="0" lang="en-GB" sz="2000" b="0" i="0" u="none" strike="noStrike" cap="none" normalizeH="0" baseline="-25000" dirty="0">
                          <a:ln>
                            <a:noFill/>
                          </a:ln>
                          <a:solidFill>
                            <a:schemeClr val="tx1"/>
                          </a:solidFill>
                          <a:effectLst/>
                          <a:latin typeface="Times New Roman" pitchFamily="18" charset="0"/>
                        </a:rPr>
                        <a:t>U</a:t>
                      </a:r>
                      <a:endParaRPr kumimoji="0" lang="en-US" sz="2000" b="0" i="0" u="none" strike="noStrike" cap="none" normalizeH="0" baseline="-25000" dirty="0">
                        <a:ln>
                          <a:noFill/>
                        </a:ln>
                        <a:solidFill>
                          <a:schemeClr val="tx1"/>
                        </a:solidFill>
                        <a:effectLst/>
                        <a:latin typeface="Times New Roman" pitchFamily="18" charset="0"/>
                      </a:endParaRPr>
                    </a:p>
                  </a:txBody>
                  <a:tcPr marL="67500" marR="67500" marT="35100" marB="35100" anchor="ctr" horzOverflow="overflow">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imes New Roman" pitchFamily="18" charset="0"/>
                        </a:rPr>
                        <a:t>n</a:t>
                      </a:r>
                      <a:r>
                        <a:rPr kumimoji="0" lang="en-US" sz="2000" b="0" i="0" u="none" strike="noStrike" cap="none" normalizeH="0" baseline="-25000" dirty="0">
                          <a:ln>
                            <a:noFill/>
                          </a:ln>
                          <a:solidFill>
                            <a:schemeClr val="tx1"/>
                          </a:solidFill>
                          <a:effectLst/>
                          <a:latin typeface="Times New Roman" pitchFamily="18" charset="0"/>
                          <a:cs typeface="Times New Roman" pitchFamily="18" charset="0"/>
                        </a:rPr>
                        <a:t>··</a:t>
                      </a:r>
                    </a:p>
                  </a:txBody>
                  <a:tcPr marL="67500" marR="67500" marT="35100" marB="35100" anchor="ctr" horzOverflow="overflow">
                    <a:lnL>
                      <a:noFill/>
                    </a:lnL>
                    <a:lnR cap="flat">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Object 32">
            <a:extLst>
              <a:ext uri="{FF2B5EF4-FFF2-40B4-BE49-F238E27FC236}">
                <a16:creationId xmlns:a16="http://schemas.microsoft.com/office/drawing/2014/main" id="{1A403E8E-2382-42B6-8B59-C1C84EA03577}"/>
              </a:ext>
            </a:extLst>
          </p:cNvPr>
          <p:cNvGraphicFramePr>
            <a:graphicFrameLocks noChangeAspect="1"/>
          </p:cNvGraphicFramePr>
          <p:nvPr/>
        </p:nvGraphicFramePr>
        <p:xfrm>
          <a:off x="2599014" y="2929524"/>
          <a:ext cx="2281238" cy="675085"/>
        </p:xfrm>
        <a:graphic>
          <a:graphicData uri="http://schemas.openxmlformats.org/presentationml/2006/ole">
            <mc:AlternateContent xmlns:mc="http://schemas.openxmlformats.org/markup-compatibility/2006">
              <mc:Choice xmlns:v="urn:schemas-microsoft-com:vml" Requires="v">
                <p:oleObj name="Equation" r:id="rId4" imgW="1612900" imgH="495300" progId="Equation.3">
                  <p:embed/>
                </p:oleObj>
              </mc:Choice>
              <mc:Fallback>
                <p:oleObj name="Equation" r:id="rId4" imgW="1612900" imgH="495300" progId="Equation.3">
                  <p:embed/>
                  <p:pic>
                    <p:nvPicPr>
                      <p:cNvPr id="13" name="Object 32">
                        <a:extLst>
                          <a:ext uri="{FF2B5EF4-FFF2-40B4-BE49-F238E27FC236}">
                            <a16:creationId xmlns:a16="http://schemas.microsoft.com/office/drawing/2014/main" id="{1A403E8E-2382-42B6-8B59-C1C84EA03577}"/>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014" y="2929524"/>
                        <a:ext cx="2281238" cy="67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33">
            <a:extLst>
              <a:ext uri="{FF2B5EF4-FFF2-40B4-BE49-F238E27FC236}">
                <a16:creationId xmlns:a16="http://schemas.microsoft.com/office/drawing/2014/main" id="{091EC7F4-9DA5-47F6-B085-47AA2D14A530}"/>
              </a:ext>
            </a:extLst>
          </p:cNvPr>
          <p:cNvGraphicFramePr>
            <a:graphicFrameLocks noChangeAspect="1"/>
          </p:cNvGraphicFramePr>
          <p:nvPr/>
        </p:nvGraphicFramePr>
        <p:xfrm>
          <a:off x="3129439" y="3928477"/>
          <a:ext cx="1220391" cy="686990"/>
        </p:xfrm>
        <a:graphic>
          <a:graphicData uri="http://schemas.openxmlformats.org/presentationml/2006/ole">
            <mc:AlternateContent xmlns:mc="http://schemas.openxmlformats.org/markup-compatibility/2006">
              <mc:Choice xmlns:v="urn:schemas-microsoft-com:vml" Requires="v">
                <p:oleObj name="Equation" r:id="rId6" imgW="812447" imgH="457002" progId="Equation.3">
                  <p:embed/>
                </p:oleObj>
              </mc:Choice>
              <mc:Fallback>
                <p:oleObj name="Equation" r:id="rId6" imgW="812447" imgH="457002" progId="Equation.3">
                  <p:embed/>
                  <p:pic>
                    <p:nvPicPr>
                      <p:cNvPr id="14" name="Object 33">
                        <a:extLst>
                          <a:ext uri="{FF2B5EF4-FFF2-40B4-BE49-F238E27FC236}">
                            <a16:creationId xmlns:a16="http://schemas.microsoft.com/office/drawing/2014/main" id="{091EC7F4-9DA5-47F6-B085-47AA2D14A5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439" y="3928477"/>
                        <a:ext cx="1220391" cy="68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14">
            <a:extLst>
              <a:ext uri="{FF2B5EF4-FFF2-40B4-BE49-F238E27FC236}">
                <a16:creationId xmlns:a16="http://schemas.microsoft.com/office/drawing/2014/main" id="{EF91FBBC-9D01-4228-8668-99D4BBA644A8}"/>
              </a:ext>
            </a:extLst>
          </p:cNvPr>
          <p:cNvSpPr/>
          <p:nvPr/>
        </p:nvSpPr>
        <p:spPr>
          <a:xfrm>
            <a:off x="1125416" y="424556"/>
            <a:ext cx="2901756" cy="523220"/>
          </a:xfrm>
          <a:prstGeom prst="rect">
            <a:avLst/>
          </a:prstGeom>
        </p:spPr>
        <p:txBody>
          <a:bodyPr wrap="square">
            <a:spAutoFit/>
          </a:bodyPr>
          <a:lstStyle/>
          <a:p>
            <a:r>
              <a:rPr lang="en-US" sz="2800" b="1" dirty="0">
                <a:latin typeface="+mj-lt"/>
              </a:rPr>
              <a:t>Case-control</a:t>
            </a:r>
            <a:endParaRPr lang="en-AU" sz="2800" dirty="0">
              <a:latin typeface="+mj-lt"/>
            </a:endParaRPr>
          </a:p>
        </p:txBody>
      </p:sp>
      <p:sp>
        <p:nvSpPr>
          <p:cNvPr id="2" name="TextBox 1">
            <a:extLst>
              <a:ext uri="{FF2B5EF4-FFF2-40B4-BE49-F238E27FC236}">
                <a16:creationId xmlns:a16="http://schemas.microsoft.com/office/drawing/2014/main" id="{4C31EBBB-3954-EF1D-24E1-8ECAE74EE40A}"/>
              </a:ext>
            </a:extLst>
          </p:cNvPr>
          <p:cNvSpPr txBox="1"/>
          <p:nvPr/>
        </p:nvSpPr>
        <p:spPr>
          <a:xfrm>
            <a:off x="7064930" y="4271972"/>
            <a:ext cx="4624086" cy="1200329"/>
          </a:xfrm>
          <a:prstGeom prst="rect">
            <a:avLst/>
          </a:prstGeom>
          <a:noFill/>
        </p:spPr>
        <p:txBody>
          <a:bodyPr wrap="none" rtlCol="0">
            <a:spAutoFit/>
          </a:bodyPr>
          <a:lstStyle/>
          <a:p>
            <a:r>
              <a:rPr lang="en-US" dirty="0"/>
              <a:t>Odds of having G (vs T) in cases vs. controls.</a:t>
            </a:r>
          </a:p>
          <a:p>
            <a:pPr>
              <a:buFont typeface="Arial" panose="020B0604020202020204" pitchFamily="34" charset="0"/>
              <a:buChar char="•"/>
            </a:pPr>
            <a:r>
              <a:rPr lang="en-US" dirty="0"/>
              <a:t>OR &gt; 1: G allele may be </a:t>
            </a:r>
            <a:r>
              <a:rPr lang="en-US" b="1" dirty="0"/>
              <a:t>risk allele</a:t>
            </a:r>
            <a:endParaRPr lang="en-US" dirty="0"/>
          </a:p>
          <a:p>
            <a:pPr>
              <a:buFont typeface="Arial" panose="020B0604020202020204" pitchFamily="34" charset="0"/>
              <a:buChar char="•"/>
            </a:pPr>
            <a:r>
              <a:rPr lang="en-US" dirty="0"/>
              <a:t>OR &lt; 1: G may be </a:t>
            </a:r>
            <a:r>
              <a:rPr lang="en-US" b="1" dirty="0"/>
              <a:t>protective</a:t>
            </a:r>
            <a:endParaRPr lang="en-US" dirty="0"/>
          </a:p>
          <a:p>
            <a:endParaRPr lang="en-US" dirty="0"/>
          </a:p>
        </p:txBody>
      </p:sp>
    </p:spTree>
    <p:extLst>
      <p:ext uri="{BB962C8B-B14F-4D97-AF65-F5344CB8AC3E}">
        <p14:creationId xmlns:p14="http://schemas.microsoft.com/office/powerpoint/2010/main" val="396643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5EDA1-67E6-5231-AB52-D0E973F7C419}"/>
              </a:ext>
            </a:extLst>
          </p:cNvPr>
          <p:cNvPicPr>
            <a:picLocks noChangeAspect="1"/>
          </p:cNvPicPr>
          <p:nvPr/>
        </p:nvPicPr>
        <p:blipFill>
          <a:blip r:embed="rId3"/>
          <a:stretch>
            <a:fillRect/>
          </a:stretch>
        </p:blipFill>
        <p:spPr>
          <a:xfrm>
            <a:off x="220133" y="1228416"/>
            <a:ext cx="7772400" cy="1150718"/>
          </a:xfrm>
          <a:prstGeom prst="rect">
            <a:avLst/>
          </a:prstGeom>
        </p:spPr>
      </p:pic>
      <p:pic>
        <p:nvPicPr>
          <p:cNvPr id="5" name="Picture 4">
            <a:extLst>
              <a:ext uri="{FF2B5EF4-FFF2-40B4-BE49-F238E27FC236}">
                <a16:creationId xmlns:a16="http://schemas.microsoft.com/office/drawing/2014/main" id="{0935AA47-C401-4037-D6B7-EF8A4F96AA2C}"/>
              </a:ext>
            </a:extLst>
          </p:cNvPr>
          <p:cNvPicPr>
            <a:picLocks noChangeAspect="1"/>
          </p:cNvPicPr>
          <p:nvPr/>
        </p:nvPicPr>
        <p:blipFill>
          <a:blip r:embed="rId4"/>
          <a:stretch>
            <a:fillRect/>
          </a:stretch>
        </p:blipFill>
        <p:spPr>
          <a:xfrm>
            <a:off x="300632" y="2800636"/>
            <a:ext cx="6951134" cy="3687042"/>
          </a:xfrm>
          <a:prstGeom prst="rect">
            <a:avLst/>
          </a:prstGeom>
        </p:spPr>
      </p:pic>
      <p:pic>
        <p:nvPicPr>
          <p:cNvPr id="6" name="Picture 5">
            <a:extLst>
              <a:ext uri="{FF2B5EF4-FFF2-40B4-BE49-F238E27FC236}">
                <a16:creationId xmlns:a16="http://schemas.microsoft.com/office/drawing/2014/main" id="{C3A7E56E-3F16-6519-B6BA-4BCED285021A}"/>
              </a:ext>
            </a:extLst>
          </p:cNvPr>
          <p:cNvPicPr>
            <a:picLocks noChangeAspect="1"/>
          </p:cNvPicPr>
          <p:nvPr/>
        </p:nvPicPr>
        <p:blipFill>
          <a:blip r:embed="rId5"/>
          <a:stretch>
            <a:fillRect/>
          </a:stretch>
        </p:blipFill>
        <p:spPr>
          <a:xfrm>
            <a:off x="7251766" y="2800636"/>
            <a:ext cx="4862544" cy="1847564"/>
          </a:xfrm>
          <a:prstGeom prst="rect">
            <a:avLst/>
          </a:prstGeom>
        </p:spPr>
      </p:pic>
      <p:sp>
        <p:nvSpPr>
          <p:cNvPr id="7" name="TextBox 6">
            <a:extLst>
              <a:ext uri="{FF2B5EF4-FFF2-40B4-BE49-F238E27FC236}">
                <a16:creationId xmlns:a16="http://schemas.microsoft.com/office/drawing/2014/main" id="{6C0221EE-4725-5DE3-75F6-0A623E8FB855}"/>
              </a:ext>
            </a:extLst>
          </p:cNvPr>
          <p:cNvSpPr txBox="1"/>
          <p:nvPr/>
        </p:nvSpPr>
        <p:spPr>
          <a:xfrm>
            <a:off x="220133" y="232835"/>
            <a:ext cx="3056734" cy="523220"/>
          </a:xfrm>
          <a:prstGeom prst="rect">
            <a:avLst/>
          </a:prstGeom>
          <a:noFill/>
        </p:spPr>
        <p:txBody>
          <a:bodyPr wrap="none" rtlCol="0">
            <a:spAutoFit/>
          </a:bodyPr>
          <a:lstStyle/>
          <a:p>
            <a:r>
              <a:rPr lang="en-US" sz="2800" b="1" dirty="0"/>
              <a:t>Effects size vs OR</a:t>
            </a:r>
          </a:p>
        </p:txBody>
      </p:sp>
    </p:spTree>
    <p:extLst>
      <p:ext uri="{BB962C8B-B14F-4D97-AF65-F5344CB8AC3E}">
        <p14:creationId xmlns:p14="http://schemas.microsoft.com/office/powerpoint/2010/main" val="1105648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A714A8-CA08-8C1D-30FD-3CC40AF8C20F}"/>
              </a:ext>
            </a:extLst>
          </p:cNvPr>
          <p:cNvPicPr>
            <a:picLocks noChangeAspect="1"/>
          </p:cNvPicPr>
          <p:nvPr/>
        </p:nvPicPr>
        <p:blipFill>
          <a:blip r:embed="rId3"/>
          <a:stretch>
            <a:fillRect/>
          </a:stretch>
        </p:blipFill>
        <p:spPr>
          <a:xfrm>
            <a:off x="321733" y="1028825"/>
            <a:ext cx="7772400" cy="2178704"/>
          </a:xfrm>
          <a:prstGeom prst="rect">
            <a:avLst/>
          </a:prstGeom>
        </p:spPr>
      </p:pic>
      <p:pic>
        <p:nvPicPr>
          <p:cNvPr id="3" name="Picture 2">
            <a:extLst>
              <a:ext uri="{FF2B5EF4-FFF2-40B4-BE49-F238E27FC236}">
                <a16:creationId xmlns:a16="http://schemas.microsoft.com/office/drawing/2014/main" id="{1B0E82FD-19EE-A4B2-254F-4D3343CB7591}"/>
              </a:ext>
            </a:extLst>
          </p:cNvPr>
          <p:cNvPicPr>
            <a:picLocks noChangeAspect="1"/>
          </p:cNvPicPr>
          <p:nvPr/>
        </p:nvPicPr>
        <p:blipFill>
          <a:blip r:embed="rId4"/>
          <a:stretch>
            <a:fillRect/>
          </a:stretch>
        </p:blipFill>
        <p:spPr>
          <a:xfrm>
            <a:off x="4017661" y="4328191"/>
            <a:ext cx="7683273" cy="1853201"/>
          </a:xfrm>
          <a:prstGeom prst="rect">
            <a:avLst/>
          </a:prstGeom>
        </p:spPr>
      </p:pic>
      <p:sp>
        <p:nvSpPr>
          <p:cNvPr id="4" name="TextBox 3">
            <a:extLst>
              <a:ext uri="{FF2B5EF4-FFF2-40B4-BE49-F238E27FC236}">
                <a16:creationId xmlns:a16="http://schemas.microsoft.com/office/drawing/2014/main" id="{0565A458-6031-E03B-6D68-7415B9A17BF4}"/>
              </a:ext>
            </a:extLst>
          </p:cNvPr>
          <p:cNvSpPr txBox="1"/>
          <p:nvPr/>
        </p:nvSpPr>
        <p:spPr>
          <a:xfrm>
            <a:off x="321733" y="389466"/>
            <a:ext cx="1728358" cy="523220"/>
          </a:xfrm>
          <a:prstGeom prst="rect">
            <a:avLst/>
          </a:prstGeom>
          <a:noFill/>
        </p:spPr>
        <p:txBody>
          <a:bodyPr wrap="none" rtlCol="0">
            <a:spAutoFit/>
          </a:bodyPr>
          <a:lstStyle/>
          <a:p>
            <a:r>
              <a:rPr lang="en-US" sz="2800" b="1" dirty="0"/>
              <a:t>SE and CI</a:t>
            </a:r>
          </a:p>
        </p:txBody>
      </p:sp>
      <p:sp>
        <p:nvSpPr>
          <p:cNvPr id="6" name="TextBox 5">
            <a:extLst>
              <a:ext uri="{FF2B5EF4-FFF2-40B4-BE49-F238E27FC236}">
                <a16:creationId xmlns:a16="http://schemas.microsoft.com/office/drawing/2014/main" id="{87F1EBA2-AECB-B7F7-9019-5A67BA80BB83}"/>
              </a:ext>
            </a:extLst>
          </p:cNvPr>
          <p:cNvSpPr txBox="1"/>
          <p:nvPr/>
        </p:nvSpPr>
        <p:spPr>
          <a:xfrm>
            <a:off x="6265333" y="2019512"/>
            <a:ext cx="6096000" cy="1477328"/>
          </a:xfrm>
          <a:prstGeom prst="rect">
            <a:avLst/>
          </a:prstGeom>
          <a:noFill/>
        </p:spPr>
        <p:txBody>
          <a:bodyPr wrap="square">
            <a:spAutoFit/>
          </a:bodyPr>
          <a:lstStyle/>
          <a:p>
            <a:pPr>
              <a:buNone/>
            </a:pPr>
            <a:r>
              <a:rPr lang="en-US" b="1" dirty="0"/>
              <a:t>SE (Standard Error)</a:t>
            </a:r>
          </a:p>
          <a:p>
            <a:pPr>
              <a:buFont typeface="Arial" panose="020B0604020202020204" pitchFamily="34" charset="0"/>
              <a:buChar char="•"/>
            </a:pPr>
            <a:r>
              <a:rPr lang="en-US" dirty="0"/>
              <a:t>Measures the </a:t>
            </a:r>
            <a:r>
              <a:rPr lang="en-US" b="1" dirty="0"/>
              <a:t>uncertainty</a:t>
            </a:r>
            <a:r>
              <a:rPr lang="en-US" dirty="0"/>
              <a:t> in the effect size estimate (</a:t>
            </a:r>
            <a:r>
              <a:rPr lang="el-GR" dirty="0"/>
              <a:t>β).</a:t>
            </a:r>
          </a:p>
          <a:p>
            <a:pPr>
              <a:buFont typeface="Arial" panose="020B0604020202020204" pitchFamily="34" charset="0"/>
              <a:buChar char="•"/>
            </a:pPr>
            <a:r>
              <a:rPr lang="en-US" dirty="0"/>
              <a:t>Smaller SE → more precise estimate.</a:t>
            </a:r>
          </a:p>
          <a:p>
            <a:pPr>
              <a:buNone/>
            </a:pPr>
            <a:r>
              <a:rPr lang="en-US" dirty="0"/>
              <a:t>Used to compute confidence intervals and p-values.</a:t>
            </a:r>
          </a:p>
          <a:p>
            <a:pPr>
              <a:buNone/>
            </a:pPr>
            <a:endParaRPr lang="en-US" dirty="0"/>
          </a:p>
        </p:txBody>
      </p:sp>
      <p:sp>
        <p:nvSpPr>
          <p:cNvPr id="8" name="TextBox 7">
            <a:extLst>
              <a:ext uri="{FF2B5EF4-FFF2-40B4-BE49-F238E27FC236}">
                <a16:creationId xmlns:a16="http://schemas.microsoft.com/office/drawing/2014/main" id="{BE06D709-CF60-14DE-8BDF-4B46C9E04D98}"/>
              </a:ext>
            </a:extLst>
          </p:cNvPr>
          <p:cNvSpPr txBox="1"/>
          <p:nvPr/>
        </p:nvSpPr>
        <p:spPr>
          <a:xfrm>
            <a:off x="321733" y="4704064"/>
            <a:ext cx="3031067" cy="1477328"/>
          </a:xfrm>
          <a:prstGeom prst="rect">
            <a:avLst/>
          </a:prstGeom>
          <a:noFill/>
        </p:spPr>
        <p:txBody>
          <a:bodyPr wrap="square">
            <a:spAutoFit/>
          </a:bodyPr>
          <a:lstStyle/>
          <a:p>
            <a:pPr>
              <a:buNone/>
            </a:pPr>
            <a:r>
              <a:rPr lang="en-US" b="1" dirty="0"/>
              <a:t>CI (Confidence Interval)</a:t>
            </a:r>
          </a:p>
          <a:p>
            <a:pPr>
              <a:buFont typeface="Arial" panose="020B0604020202020204" pitchFamily="34" charset="0"/>
              <a:buChar char="•"/>
            </a:pPr>
            <a:r>
              <a:rPr lang="en-US" dirty="0"/>
              <a:t>Usually 95% CI.</a:t>
            </a:r>
          </a:p>
          <a:p>
            <a:pPr>
              <a:buFont typeface="Arial" panose="020B0604020202020204" pitchFamily="34" charset="0"/>
              <a:buChar char="•"/>
            </a:pPr>
            <a:r>
              <a:rPr lang="en-US" dirty="0"/>
              <a:t>Gives a range within which the true OR (or </a:t>
            </a:r>
            <a:r>
              <a:rPr lang="el-GR" dirty="0"/>
              <a:t>β) </a:t>
            </a:r>
            <a:r>
              <a:rPr lang="en-US" dirty="0"/>
              <a:t>likely lies, with 95% confidence.</a:t>
            </a:r>
          </a:p>
        </p:txBody>
      </p:sp>
    </p:spTree>
    <p:extLst>
      <p:ext uri="{BB962C8B-B14F-4D97-AF65-F5344CB8AC3E}">
        <p14:creationId xmlns:p14="http://schemas.microsoft.com/office/powerpoint/2010/main" val="2156104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r>
              <a:rPr lang="en-AU" dirty="0" err="1"/>
              <a:t>assoc</a:t>
            </a:r>
            <a:endParaRPr lang="en-AU" dirty="0"/>
          </a:p>
        </p:txBody>
      </p:sp>
      <p:sp>
        <p:nvSpPr>
          <p:cNvPr id="3" name="TextBox 2"/>
          <p:cNvSpPr txBox="1"/>
          <p:nvPr/>
        </p:nvSpPr>
        <p:spPr>
          <a:xfrm>
            <a:off x="2082562" y="1950097"/>
            <a:ext cx="8322550" cy="4062651"/>
          </a:xfrm>
          <a:prstGeom prst="rect">
            <a:avLst/>
          </a:prstGeom>
          <a:noFill/>
        </p:spPr>
        <p:txBody>
          <a:bodyPr wrap="square" rtlCol="0">
            <a:spAutoFit/>
          </a:bodyPr>
          <a:lstStyle/>
          <a:p>
            <a:r>
              <a:rPr lang="en-AU" dirty="0">
                <a:latin typeface="+mj-lt"/>
              </a:rPr>
              <a:t>It works with case/control and continuous phenotypes.</a:t>
            </a:r>
          </a:p>
          <a:p>
            <a:endParaRPr lang="en-US" dirty="0">
              <a:latin typeface="+mj-lt"/>
            </a:endParaRPr>
          </a:p>
          <a:p>
            <a:r>
              <a:rPr lang="en-US" sz="2100" b="1" dirty="0">
                <a:latin typeface="+mj-lt"/>
              </a:rPr>
              <a:t>Case-control  (</a:t>
            </a:r>
            <a:r>
              <a:rPr lang="en-AU" sz="2100" b="1" dirty="0">
                <a:latin typeface="+mj-lt"/>
              </a:rPr>
              <a:t>1df chi-square test, outputs </a:t>
            </a:r>
            <a:r>
              <a:rPr lang="en-AU" sz="2100" b="1" dirty="0" err="1">
                <a:latin typeface="+mj-lt"/>
              </a:rPr>
              <a:t>assoc</a:t>
            </a:r>
            <a:r>
              <a:rPr lang="en-AU" sz="2100" b="1" dirty="0">
                <a:latin typeface="+mj-lt"/>
              </a:rPr>
              <a:t>)</a:t>
            </a:r>
          </a:p>
          <a:p>
            <a:r>
              <a:rPr lang="en-AU" dirty="0">
                <a:latin typeface="+mj-lt"/>
              </a:rPr>
              <a:t>PLINK will recognise this is a case/control analysis because the phenotype just has:</a:t>
            </a:r>
          </a:p>
          <a:p>
            <a:r>
              <a:rPr lang="en-AU" dirty="0">
                <a:latin typeface="+mj-lt"/>
              </a:rPr>
              <a:t> 1 (for controls),</a:t>
            </a:r>
          </a:p>
          <a:p>
            <a:r>
              <a:rPr lang="en-AU" dirty="0">
                <a:latin typeface="+mj-lt"/>
              </a:rPr>
              <a:t> 2 (for cases),</a:t>
            </a:r>
          </a:p>
          <a:p>
            <a:r>
              <a:rPr lang="en-AU" dirty="0">
                <a:latin typeface="+mj-lt"/>
              </a:rPr>
              <a:t> and 0/-9/non-numeric (for missing). </a:t>
            </a:r>
          </a:p>
          <a:p>
            <a:endParaRPr lang="en-US" dirty="0">
              <a:latin typeface="+mj-lt"/>
            </a:endParaRPr>
          </a:p>
          <a:p>
            <a:r>
              <a:rPr lang="en-US" sz="2100" b="1" dirty="0">
                <a:solidFill>
                  <a:schemeClr val="bg2">
                    <a:lumMod val="75000"/>
                  </a:schemeClr>
                </a:solidFill>
                <a:latin typeface="+mj-lt"/>
              </a:rPr>
              <a:t>Continuous (regression, outputs </a:t>
            </a:r>
            <a:r>
              <a:rPr lang="en-US" sz="2100" b="1" dirty="0" err="1">
                <a:solidFill>
                  <a:schemeClr val="bg2">
                    <a:lumMod val="75000"/>
                  </a:schemeClr>
                </a:solidFill>
                <a:latin typeface="+mj-lt"/>
              </a:rPr>
              <a:t>qassoc</a:t>
            </a:r>
            <a:r>
              <a:rPr lang="en-AU" sz="2100" b="1" dirty="0">
                <a:solidFill>
                  <a:schemeClr val="bg2">
                    <a:lumMod val="75000"/>
                  </a:schemeClr>
                </a:solidFill>
                <a:latin typeface="+mj-lt"/>
              </a:rPr>
              <a:t>)</a:t>
            </a:r>
            <a:endParaRPr lang="en-US" sz="2100" b="1" dirty="0">
              <a:solidFill>
                <a:schemeClr val="bg2">
                  <a:lumMod val="75000"/>
                </a:schemeClr>
              </a:solidFill>
              <a:latin typeface="+mj-lt"/>
            </a:endParaRPr>
          </a:p>
          <a:p>
            <a:r>
              <a:rPr lang="en-US" dirty="0">
                <a:solidFill>
                  <a:schemeClr val="bg2">
                    <a:lumMod val="75000"/>
                  </a:schemeClr>
                </a:solidFill>
                <a:latin typeface="+mj-lt"/>
              </a:rPr>
              <a:t>If the file had </a:t>
            </a:r>
            <a:r>
              <a:rPr lang="en-AU" dirty="0">
                <a:solidFill>
                  <a:schemeClr val="bg2">
                    <a:lumMod val="75000"/>
                  </a:schemeClr>
                </a:solidFill>
                <a:latin typeface="+mj-lt"/>
              </a:rPr>
              <a:t>more values than 0/-9/non-numeric, 1, and 2, PLINK will recognise the phenotype as continuous.</a:t>
            </a:r>
          </a:p>
          <a:p>
            <a:endParaRPr lang="en-US" dirty="0">
              <a:latin typeface="+mj-lt"/>
            </a:endParaRPr>
          </a:p>
          <a:p>
            <a:endParaRPr lang="en-US" dirty="0">
              <a:latin typeface="+mj-lt"/>
            </a:endParaRPr>
          </a:p>
          <a:p>
            <a:r>
              <a:rPr lang="en-US" dirty="0">
                <a:latin typeface="+mj-lt"/>
              </a:rPr>
              <a:t>Note the code for cases, controls, and missing data can be changed using different flags.</a:t>
            </a:r>
          </a:p>
        </p:txBody>
      </p:sp>
    </p:spTree>
    <p:extLst>
      <p:ext uri="{BB962C8B-B14F-4D97-AF65-F5344CB8AC3E}">
        <p14:creationId xmlns:p14="http://schemas.microsoft.com/office/powerpoint/2010/main" val="190535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540" y="1690688"/>
            <a:ext cx="7822002" cy="5017770"/>
          </a:xfrm>
        </p:spPr>
        <p:txBody>
          <a:bodyPr>
            <a:noAutofit/>
          </a:bodyPr>
          <a:lstStyle/>
          <a:p>
            <a:pPr marL="0" indent="0">
              <a:buNone/>
            </a:pPr>
            <a:endParaRPr lang="en-US" sz="1050" dirty="0">
              <a:latin typeface="+mj-lt"/>
              <a:cs typeface="Courier New" panose="02070309020205020404" pitchFamily="49" charset="0"/>
            </a:endParaRPr>
          </a:p>
          <a:p>
            <a:pPr marL="0" indent="0">
              <a:lnSpc>
                <a:spcPct val="120000"/>
              </a:lnSpc>
              <a:spcBef>
                <a:spcPts val="0"/>
              </a:spcBef>
              <a:buNone/>
            </a:pPr>
            <a:r>
              <a:rPr lang="en-US" sz="2400" b="1" dirty="0">
                <a:solidFill>
                  <a:schemeClr val="accent1">
                    <a:lumMod val="75000"/>
                  </a:schemeClr>
                </a:solidFill>
                <a:latin typeface="+mj-lt"/>
                <a:cs typeface="Courier New" panose="02070309020205020404" pitchFamily="49" charset="0"/>
              </a:rPr>
              <a:t>1_adclean.cc.log</a:t>
            </a:r>
          </a:p>
          <a:p>
            <a:pPr marL="0" indent="0">
              <a:lnSpc>
                <a:spcPct val="120000"/>
              </a:lnSpc>
              <a:spcBef>
                <a:spcPts val="0"/>
              </a:spcBef>
              <a:buNone/>
            </a:pPr>
            <a:endParaRPr lang="en-AU" sz="14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Options in effect:</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  </a:t>
            </a:r>
            <a:r>
              <a:rPr lang="en-AU" sz="1400" dirty="0">
                <a:solidFill>
                  <a:srgbClr val="C00000"/>
                </a:solidFill>
                <a:latin typeface="Courier New" panose="02070309020205020404" pitchFamily="49" charset="0"/>
                <a:cs typeface="Courier New" panose="02070309020205020404" pitchFamily="49" charset="0"/>
              </a:rPr>
              <a:t>--</a:t>
            </a:r>
            <a:r>
              <a:rPr lang="en-AU" sz="1400" dirty="0" err="1">
                <a:solidFill>
                  <a:srgbClr val="C00000"/>
                </a:solidFill>
                <a:latin typeface="Courier New" panose="02070309020205020404" pitchFamily="49" charset="0"/>
                <a:cs typeface="Courier New" panose="02070309020205020404" pitchFamily="49" charset="0"/>
              </a:rPr>
              <a:t>assoc</a:t>
            </a:r>
            <a:endParaRPr lang="en-AU" sz="1400" dirty="0">
              <a:solidFill>
                <a:srgbClr val="C00000"/>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AU" sz="1400" dirty="0">
                <a:solidFill>
                  <a:srgbClr val="C00000"/>
                </a:solidFill>
                <a:latin typeface="Courier New" panose="02070309020205020404" pitchFamily="49" charset="0"/>
                <a:cs typeface="Courier New" panose="02070309020205020404" pitchFamily="49" charset="0"/>
              </a:rPr>
              <a:t>  --</a:t>
            </a:r>
            <a:r>
              <a:rPr lang="en-AU" sz="1400" dirty="0" err="1">
                <a:solidFill>
                  <a:srgbClr val="C00000"/>
                </a:solidFill>
                <a:latin typeface="Courier New" panose="02070309020205020404" pitchFamily="49" charset="0"/>
                <a:cs typeface="Courier New" panose="02070309020205020404" pitchFamily="49" charset="0"/>
              </a:rPr>
              <a:t>bfile</a:t>
            </a:r>
            <a:r>
              <a:rPr lang="en-AU" sz="1400" dirty="0">
                <a:solidFill>
                  <a:srgbClr val="C00000"/>
                </a:solidFill>
                <a:latin typeface="Courier New" panose="02070309020205020404" pitchFamily="49" charset="0"/>
                <a:cs typeface="Courier New" panose="02070309020205020404" pitchFamily="49" charset="0"/>
              </a:rPr>
              <a:t> adclean.cc</a:t>
            </a:r>
          </a:p>
          <a:p>
            <a:pPr marL="0" indent="0">
              <a:lnSpc>
                <a:spcPct val="120000"/>
              </a:lnSpc>
              <a:spcBef>
                <a:spcPts val="0"/>
              </a:spcBef>
              <a:buNone/>
            </a:pPr>
            <a:r>
              <a:rPr lang="en-AU" sz="1400" dirty="0">
                <a:solidFill>
                  <a:srgbClr val="C00000"/>
                </a:solidFill>
                <a:latin typeface="Courier New" panose="02070309020205020404" pitchFamily="49" charset="0"/>
                <a:cs typeface="Courier New" panose="02070309020205020404" pitchFamily="49" charset="0"/>
              </a:rPr>
              <a:t>  --out 1_adclean.cc</a:t>
            </a:r>
          </a:p>
          <a:p>
            <a:pPr marL="0" indent="0">
              <a:lnSpc>
                <a:spcPct val="120000"/>
              </a:lnSpc>
              <a:spcBef>
                <a:spcPts val="0"/>
              </a:spcBef>
              <a:buNone/>
            </a:pPr>
            <a:endParaRPr lang="en-AU" sz="14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64148 MB RAM detected; reserving 32074 MB for main workspace.</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297237 variants loaded from .</a:t>
            </a:r>
            <a:r>
              <a:rPr lang="en-AU" sz="1400" dirty="0" err="1">
                <a:latin typeface="Courier New" panose="02070309020205020404" pitchFamily="49" charset="0"/>
                <a:cs typeface="Courier New" panose="02070309020205020404" pitchFamily="49" charset="0"/>
              </a:rPr>
              <a:t>bim</a:t>
            </a:r>
            <a:r>
              <a:rPr lang="en-AU" sz="1400" dirty="0">
                <a:latin typeface="Courier New" panose="02070309020205020404" pitchFamily="49" charset="0"/>
                <a:cs typeface="Courier New" panose="02070309020205020404" pitchFamily="49" charset="0"/>
              </a:rPr>
              <a:t> file.</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352 people (188 males, 164 females) loaded from .fam.</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352 phenotype values loaded from .fam.</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Using 1 thread (no multithreaded calculations invoked.</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Before main variant filters, 352 founders and 0 </a:t>
            </a:r>
            <a:r>
              <a:rPr lang="en-AU" sz="1400" dirty="0" err="1">
                <a:latin typeface="Courier New" panose="02070309020205020404" pitchFamily="49" charset="0"/>
                <a:cs typeface="Courier New" panose="02070309020205020404" pitchFamily="49" charset="0"/>
              </a:rPr>
              <a:t>nonfounders</a:t>
            </a:r>
            <a:r>
              <a:rPr lang="en-AU" sz="1400" dirty="0">
                <a:latin typeface="Courier New" panose="02070309020205020404" pitchFamily="49" charset="0"/>
                <a:cs typeface="Courier New" panose="02070309020205020404" pitchFamily="49" charset="0"/>
              </a:rPr>
              <a:t> present.</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Calculating allele frequencies... done.</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Total genotyping rate is 0.985941.</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297237 variants and 352 people pass filters and QC.</a:t>
            </a:r>
          </a:p>
          <a:p>
            <a:pPr marL="0" indent="0">
              <a:lnSpc>
                <a:spcPct val="120000"/>
              </a:lnSpc>
              <a:spcBef>
                <a:spcPts val="0"/>
              </a:spcBef>
              <a:buNone/>
            </a:pPr>
            <a:r>
              <a:rPr lang="en-AU" sz="1400" dirty="0">
                <a:latin typeface="Courier New" panose="02070309020205020404" pitchFamily="49" charset="0"/>
                <a:cs typeface="Courier New" panose="02070309020205020404" pitchFamily="49" charset="0"/>
              </a:rPr>
              <a:t>Among remaining phenotypes, </a:t>
            </a:r>
            <a:r>
              <a:rPr lang="en-AU" sz="1400" dirty="0">
                <a:solidFill>
                  <a:srgbClr val="C00000"/>
                </a:solidFill>
                <a:latin typeface="Courier New" panose="02070309020205020404" pitchFamily="49" charset="0"/>
                <a:cs typeface="Courier New" panose="02070309020205020404" pitchFamily="49" charset="0"/>
              </a:rPr>
              <a:t>170 are cases and 182 are controls</a:t>
            </a:r>
            <a:r>
              <a:rPr lang="en-AU" sz="1400" dirty="0">
                <a:latin typeface="Courier New" panose="020703090202050204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B4D4C8A3-72E1-EDB3-46A3-BCDEA1F5EF47}"/>
              </a:ext>
            </a:extLst>
          </p:cNvPr>
          <p:cNvSpPr txBox="1">
            <a:spLocks/>
          </p:cNvSpPr>
          <p:nvPr/>
        </p:nvSpPr>
        <p:spPr>
          <a:xfrm>
            <a:off x="7742460" y="832926"/>
            <a:ext cx="4593780" cy="23724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mj-lt"/>
              <a:cs typeface="Courier New" panose="02070309020205020404" pitchFamily="49" charset="0"/>
            </a:endParaRPr>
          </a:p>
          <a:p>
            <a:pPr marL="0" indent="0">
              <a:buFont typeface="Arial" panose="020B0604020202020204" pitchFamily="34" charset="0"/>
              <a:buNone/>
            </a:pPr>
            <a:r>
              <a:rPr lang="en-US" b="1">
                <a:latin typeface="Courier New" panose="02070309020205020404" pitchFamily="49" charset="0"/>
                <a:cs typeface="Courier New" panose="02070309020205020404" pitchFamily="49" charset="0"/>
              </a:rPr>
              <a:t>plink </a:t>
            </a:r>
          </a:p>
          <a:p>
            <a:pPr marL="0" indent="0">
              <a:buFont typeface="Arial" panose="020B0604020202020204" pitchFamily="34" charset="0"/>
              <a:buNone/>
            </a:pPr>
            <a:r>
              <a:rPr lang="en-AU" b="1">
                <a:latin typeface="Courier New" panose="02070309020205020404" pitchFamily="49" charset="0"/>
                <a:cs typeface="Courier New" panose="02070309020205020404" pitchFamily="49" charset="0"/>
              </a:rPr>
              <a:t>--bfile </a:t>
            </a:r>
            <a:r>
              <a:rPr lang="en-AU" b="1">
                <a:solidFill>
                  <a:schemeClr val="accent1">
                    <a:lumMod val="75000"/>
                  </a:schemeClr>
                </a:solidFill>
                <a:latin typeface="Courier New" panose="02070309020205020404" pitchFamily="49" charset="0"/>
                <a:cs typeface="Courier New" panose="02070309020205020404" pitchFamily="49" charset="0"/>
              </a:rPr>
              <a:t>adclean.cc </a:t>
            </a:r>
          </a:p>
          <a:p>
            <a:pPr marL="0" indent="0">
              <a:buFont typeface="Arial" panose="020B0604020202020204" pitchFamily="34" charset="0"/>
              <a:buNone/>
            </a:pPr>
            <a:r>
              <a:rPr lang="en-AU" b="1">
                <a:latin typeface="Courier New" panose="02070309020205020404" pitchFamily="49" charset="0"/>
                <a:cs typeface="Courier New" panose="02070309020205020404" pitchFamily="49" charset="0"/>
              </a:rPr>
              <a:t>--assoc </a:t>
            </a:r>
          </a:p>
          <a:p>
            <a:pPr marL="0" indent="0">
              <a:buFont typeface="Arial" panose="020B0604020202020204" pitchFamily="34" charset="0"/>
              <a:buNone/>
            </a:pPr>
            <a:r>
              <a:rPr lang="en-AU" b="1">
                <a:latin typeface="Courier New" panose="02070309020205020404" pitchFamily="49" charset="0"/>
                <a:cs typeface="Courier New" panose="02070309020205020404" pitchFamily="49" charset="0"/>
              </a:rPr>
              <a:t>--out </a:t>
            </a:r>
            <a:r>
              <a:rPr lang="en-AU" b="1">
                <a:solidFill>
                  <a:schemeClr val="accent1">
                    <a:lumMod val="75000"/>
                  </a:schemeClr>
                </a:solidFill>
                <a:latin typeface="Courier New" panose="02070309020205020404" pitchFamily="49" charset="0"/>
                <a:cs typeface="Courier New" panose="02070309020205020404" pitchFamily="49" charset="0"/>
              </a:rPr>
              <a:t>1_adclean.cc</a:t>
            </a:r>
            <a:endParaRPr lang="en-US" b="1" dirty="0">
              <a:solidFill>
                <a:schemeClr val="accent1">
                  <a:lumMod val="75000"/>
                </a:schemeClr>
              </a:solidFill>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6789CD0F-05B0-CBF4-F507-6F44E6019563}"/>
              </a:ext>
            </a:extLst>
          </p:cNvPr>
          <p:cNvSpPr txBox="1">
            <a:spLocks/>
          </p:cNvSpPr>
          <p:nvPr/>
        </p:nvSpPr>
        <p:spPr>
          <a:xfrm>
            <a:off x="621570" y="444125"/>
            <a:ext cx="7886700" cy="599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t>Association test for a binary trait</a:t>
            </a:r>
            <a:endParaRPr lang="en-AU" sz="2800" b="1" dirty="0"/>
          </a:p>
        </p:txBody>
      </p:sp>
    </p:spTree>
    <p:extLst>
      <p:ext uri="{BB962C8B-B14F-4D97-AF65-F5344CB8AC3E}">
        <p14:creationId xmlns:p14="http://schemas.microsoft.com/office/powerpoint/2010/main" val="3416220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219" y="1008042"/>
            <a:ext cx="11501563" cy="4841916"/>
          </a:xfrm>
        </p:spPr>
        <p:txBody>
          <a:bodyPr>
            <a:noAutofit/>
          </a:bodyPr>
          <a:lstStyle/>
          <a:p>
            <a:pPr marL="0" indent="0">
              <a:buNone/>
            </a:pPr>
            <a:endParaRPr lang="en-US" sz="1000" dirty="0">
              <a:latin typeface="+mj-lt"/>
              <a:cs typeface="Courier New" panose="02070309020205020404" pitchFamily="49" charset="0"/>
            </a:endParaRP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CHR         SNP         BP   A1      F_A      F_U   A2        CHISQ            P           OR</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rs3094315     752566    C   0.1824   0.1425    T        2.046       0.1526        1.343</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rs4040617     779322    G   0.1235  0.09669    A        1.294       0.2554        1.317</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rs4075116    1003629    G   0.3029   0.2956    A      0.04531       0.8314        1.036</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rs9442385    1097335    T  0.05952  0.09341    G        2.818      0.09324       0.6143</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rs10907175    1130727    C  0.08434   0.0678    A       0.6691       0.4134        1.266</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rs6603781    1158631    T   0.1596   0.1096    C        3.721      0.05375        1.544</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rs11260562    1165310    T  0.04412  0.04945    C       0.1119        0.738       0.8872</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rs6685064    1211292    T  0.05422  0.06319    C        0.252       0.6157       0.8499</a:t>
            </a:r>
          </a:p>
          <a:p>
            <a:pPr marL="0" indent="0">
              <a:lnSpc>
                <a:spcPct val="120000"/>
              </a:lnSpc>
              <a:spcBef>
                <a:spcPts val="0"/>
              </a:spcBef>
              <a:buNone/>
            </a:pPr>
            <a:r>
              <a:rPr lang="fr-FR" sz="1400" dirty="0">
                <a:latin typeface="Courier New" panose="02070309020205020404" pitchFamily="49" charset="0"/>
                <a:cs typeface="Courier New" panose="02070309020205020404" pitchFamily="49" charset="0"/>
              </a:rPr>
              <a:t>   1    rs307378    1268847    T  0.02679   0.0221    G       0.1611       0.6882        1.218</a:t>
            </a:r>
          </a:p>
          <a:p>
            <a:pPr marL="0" indent="0">
              <a:lnSpc>
                <a:spcPct val="120000"/>
              </a:lnSpc>
              <a:spcBef>
                <a:spcPts val="0"/>
              </a:spcBef>
              <a:buNone/>
            </a:pPr>
            <a:endParaRPr lang="en-US" sz="1400" dirty="0">
              <a:latin typeface="Courier New" panose="02070309020205020404" pitchFamily="49" charset="0"/>
              <a:cs typeface="Courier New" panose="02070309020205020404" pitchFamily="49" charset="0"/>
            </a:endParaRPr>
          </a:p>
        </p:txBody>
      </p:sp>
      <p:sp>
        <p:nvSpPr>
          <p:cNvPr id="4" name="Rectangle 3"/>
          <p:cNvSpPr/>
          <p:nvPr/>
        </p:nvSpPr>
        <p:spPr>
          <a:xfrm>
            <a:off x="345218" y="670131"/>
            <a:ext cx="3312382" cy="400110"/>
          </a:xfrm>
          <a:prstGeom prst="rect">
            <a:avLst/>
          </a:prstGeom>
        </p:spPr>
        <p:txBody>
          <a:bodyPr wrap="square">
            <a:spAutoFit/>
          </a:bodyPr>
          <a:lstStyle/>
          <a:p>
            <a:r>
              <a:rPr lang="en-AU" sz="2000" b="1" dirty="0">
                <a:solidFill>
                  <a:schemeClr val="accent1">
                    <a:lumMod val="75000"/>
                  </a:schemeClr>
                </a:solidFill>
                <a:latin typeface="+mj-lt"/>
              </a:rPr>
              <a:t>1_adclean.cc.assoc</a:t>
            </a:r>
          </a:p>
        </p:txBody>
      </p:sp>
    </p:spTree>
    <p:extLst>
      <p:ext uri="{BB962C8B-B14F-4D97-AF65-F5344CB8AC3E}">
        <p14:creationId xmlns:p14="http://schemas.microsoft.com/office/powerpoint/2010/main" val="41038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24114" y="912580"/>
            <a:ext cx="6241431" cy="4846067"/>
          </a:xfrm>
          <a:prstGeom prst="rect">
            <a:avLst/>
          </a:prstGeom>
        </p:spPr>
      </p:pic>
      <p:sp>
        <p:nvSpPr>
          <p:cNvPr id="6" name="Rectangle 5"/>
          <p:cNvSpPr/>
          <p:nvPr/>
        </p:nvSpPr>
        <p:spPr>
          <a:xfrm>
            <a:off x="6400557" y="6199960"/>
            <a:ext cx="4381136" cy="507831"/>
          </a:xfrm>
          <a:prstGeom prst="rect">
            <a:avLst/>
          </a:prstGeom>
        </p:spPr>
        <p:txBody>
          <a:bodyPr wrap="none">
            <a:spAutoFit/>
          </a:bodyPr>
          <a:lstStyle/>
          <a:p>
            <a:r>
              <a:rPr lang="en-AU" sz="1350" dirty="0">
                <a:hlinkClick r:id="rId4"/>
              </a:rPr>
              <a:t>https://www.cog-genomics.org/plink/1.9/formats#assoc</a:t>
            </a:r>
            <a:endParaRPr lang="en-AU" sz="1350" dirty="0"/>
          </a:p>
          <a:p>
            <a:endParaRPr lang="en-AU" sz="1350" dirty="0"/>
          </a:p>
        </p:txBody>
      </p:sp>
      <p:sp>
        <p:nvSpPr>
          <p:cNvPr id="2" name="Rectangle 1">
            <a:extLst>
              <a:ext uri="{FF2B5EF4-FFF2-40B4-BE49-F238E27FC236}">
                <a16:creationId xmlns:a16="http://schemas.microsoft.com/office/drawing/2014/main" id="{371CC1D8-7C99-4675-BD52-D52E170B0305}"/>
              </a:ext>
            </a:extLst>
          </p:cNvPr>
          <p:cNvSpPr/>
          <p:nvPr/>
        </p:nvSpPr>
        <p:spPr>
          <a:xfrm>
            <a:off x="2424113" y="3582815"/>
            <a:ext cx="6241431" cy="1885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sz="1350"/>
          </a:p>
        </p:txBody>
      </p:sp>
      <p:sp>
        <p:nvSpPr>
          <p:cNvPr id="3" name="TextBox 2">
            <a:extLst>
              <a:ext uri="{FF2B5EF4-FFF2-40B4-BE49-F238E27FC236}">
                <a16:creationId xmlns:a16="http://schemas.microsoft.com/office/drawing/2014/main" id="{F50F0B7F-9541-480C-9901-E8C624E81388}"/>
              </a:ext>
            </a:extLst>
          </p:cNvPr>
          <p:cNvSpPr txBox="1"/>
          <p:nvPr/>
        </p:nvSpPr>
        <p:spPr>
          <a:xfrm>
            <a:off x="8784908" y="3261613"/>
            <a:ext cx="1574482" cy="830997"/>
          </a:xfrm>
          <a:prstGeom prst="rect">
            <a:avLst/>
          </a:prstGeom>
          <a:noFill/>
        </p:spPr>
        <p:txBody>
          <a:bodyPr wrap="square" rtlCol="0">
            <a:spAutoFit/>
          </a:bodyPr>
          <a:lstStyle/>
          <a:p>
            <a:r>
              <a:rPr lang="en-AU" sz="1600" dirty="0">
                <a:solidFill>
                  <a:schemeClr val="accent2"/>
                </a:solidFill>
                <a:latin typeface="+mj-lt"/>
              </a:rPr>
              <a:t>Always check which allele is the effect allele!</a:t>
            </a:r>
          </a:p>
        </p:txBody>
      </p:sp>
    </p:spTree>
    <p:extLst>
      <p:ext uri="{BB962C8B-B14F-4D97-AF65-F5344CB8AC3E}">
        <p14:creationId xmlns:p14="http://schemas.microsoft.com/office/powerpoint/2010/main" val="3680222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888" y="1709740"/>
            <a:ext cx="8622982" cy="2302191"/>
          </a:xfrm>
        </p:spPr>
        <p:txBody>
          <a:bodyPr>
            <a:normAutofit/>
          </a:bodyPr>
          <a:lstStyle/>
          <a:p>
            <a:r>
              <a:rPr lang="en-AU" sz="5400" dirty="0"/>
              <a:t>Logistic and linear regression</a:t>
            </a:r>
          </a:p>
        </p:txBody>
      </p:sp>
      <p:sp>
        <p:nvSpPr>
          <p:cNvPr id="3" name="Text Placeholder 2"/>
          <p:cNvSpPr>
            <a:spLocks noGrp="1"/>
          </p:cNvSpPr>
          <p:nvPr>
            <p:ph type="body" idx="1"/>
          </p:nvPr>
        </p:nvSpPr>
        <p:spPr>
          <a:xfrm>
            <a:off x="2147888" y="4235135"/>
            <a:ext cx="7886700" cy="1500187"/>
          </a:xfrm>
        </p:spPr>
        <p:txBody>
          <a:bodyPr/>
          <a:lstStyle/>
          <a:p>
            <a:r>
              <a:rPr lang="en-AU" dirty="0"/>
              <a:t>Allowing the inclusion of covariates</a:t>
            </a:r>
          </a:p>
        </p:txBody>
      </p:sp>
    </p:spTree>
    <p:extLst>
      <p:ext uri="{BB962C8B-B14F-4D97-AF65-F5344CB8AC3E}">
        <p14:creationId xmlns:p14="http://schemas.microsoft.com/office/powerpoint/2010/main" val="322632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A262-AF49-3C9B-F73D-18FD6AF4999C}"/>
              </a:ext>
            </a:extLst>
          </p:cNvPr>
          <p:cNvSpPr>
            <a:spLocks noGrp="1"/>
          </p:cNvSpPr>
          <p:nvPr>
            <p:ph type="ctrTitle"/>
          </p:nvPr>
        </p:nvSpPr>
        <p:spPr/>
        <p:txBody>
          <a:bodyPr/>
          <a:lstStyle/>
          <a:p>
            <a:r>
              <a:rPr lang="en-US" dirty="0"/>
              <a:t>Introduction to GWAS</a:t>
            </a:r>
          </a:p>
        </p:txBody>
      </p:sp>
      <p:sp>
        <p:nvSpPr>
          <p:cNvPr id="3" name="Subtitle 2">
            <a:extLst>
              <a:ext uri="{FF2B5EF4-FFF2-40B4-BE49-F238E27FC236}">
                <a16:creationId xmlns:a16="http://schemas.microsoft.com/office/drawing/2014/main" id="{DC76FA43-F352-A66C-5342-79177177D445}"/>
              </a:ext>
            </a:extLst>
          </p:cNvPr>
          <p:cNvSpPr>
            <a:spLocks noGrp="1"/>
          </p:cNvSpPr>
          <p:nvPr>
            <p:ph type="subTitle" idx="1"/>
          </p:nvPr>
        </p:nvSpPr>
        <p:spPr/>
        <p:txBody>
          <a:bodyPr/>
          <a:lstStyle/>
          <a:p>
            <a:r>
              <a:rPr lang="en-US" dirty="0"/>
              <a:t>May 24 2025</a:t>
            </a:r>
          </a:p>
        </p:txBody>
      </p:sp>
    </p:spTree>
    <p:extLst>
      <p:ext uri="{BB962C8B-B14F-4D97-AF65-F5344CB8AC3E}">
        <p14:creationId xmlns:p14="http://schemas.microsoft.com/office/powerpoint/2010/main" val="4153374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8529" y="1590453"/>
            <a:ext cx="7886700" cy="994172"/>
          </a:xfrm>
        </p:spPr>
        <p:txBody>
          <a:bodyPr>
            <a:normAutofit/>
          </a:bodyPr>
          <a:lstStyle/>
          <a:p>
            <a:r>
              <a:rPr lang="en-US" sz="2700" dirty="0"/>
              <a:t>How many covariates does the file </a:t>
            </a:r>
            <a:r>
              <a:rPr lang="en-US" sz="2700" dirty="0">
                <a:solidFill>
                  <a:schemeClr val="accent1">
                    <a:lumMod val="75000"/>
                  </a:schemeClr>
                </a:solidFill>
              </a:rPr>
              <a:t>adpc.txt </a:t>
            </a:r>
            <a:r>
              <a:rPr lang="en-US" sz="2700" dirty="0"/>
              <a:t>have?</a:t>
            </a:r>
            <a:br>
              <a:rPr lang="en-US" sz="2700" dirty="0"/>
            </a:br>
            <a:r>
              <a:rPr lang="en-US" sz="2700" dirty="0"/>
              <a:t>What are they?</a:t>
            </a:r>
            <a:endParaRPr lang="en-AU" sz="2700" dirty="0"/>
          </a:p>
        </p:txBody>
      </p:sp>
      <p:sp>
        <p:nvSpPr>
          <p:cNvPr id="3" name="Rectangle 2"/>
          <p:cNvSpPr/>
          <p:nvPr/>
        </p:nvSpPr>
        <p:spPr>
          <a:xfrm>
            <a:off x="3309671" y="2717941"/>
            <a:ext cx="6308066" cy="2169825"/>
          </a:xfrm>
          <a:prstGeom prst="rect">
            <a:avLst/>
          </a:prstGeom>
        </p:spPr>
        <p:txBody>
          <a:bodyPr wrap="square">
            <a:spAutoFit/>
          </a:bodyPr>
          <a:lstStyle/>
          <a:p>
            <a:r>
              <a:rPr lang="en-AU" sz="1350" dirty="0">
                <a:latin typeface="Courier New" panose="02070309020205020404" pitchFamily="49" charset="0"/>
                <a:cs typeface="Courier New" panose="02070309020205020404" pitchFamily="49" charset="0"/>
              </a:rPr>
              <a:t>FID IID PC1 PC2 PC3 PC4</a:t>
            </a:r>
          </a:p>
          <a:p>
            <a:r>
              <a:rPr lang="en-AU" sz="1350" dirty="0">
                <a:latin typeface="Courier New" panose="02070309020205020404" pitchFamily="49" charset="0"/>
                <a:cs typeface="Courier New" panose="02070309020205020404" pitchFamily="49" charset="0"/>
              </a:rPr>
              <a:t>WGAAD 10 0.0550949 0.0507711 0.00845787 -0.00116914</a:t>
            </a:r>
          </a:p>
          <a:p>
            <a:r>
              <a:rPr lang="en-AU" sz="1350" dirty="0">
                <a:latin typeface="Courier New" panose="02070309020205020404" pitchFamily="49" charset="0"/>
                <a:cs typeface="Courier New" panose="02070309020205020404" pitchFamily="49" charset="0"/>
              </a:rPr>
              <a:t>WGAAD 15 0.0470604 0.0474843 0.00315769 0.00810905</a:t>
            </a:r>
          </a:p>
          <a:p>
            <a:r>
              <a:rPr lang="en-AU" sz="1350" dirty="0">
                <a:latin typeface="Courier New" panose="02070309020205020404" pitchFamily="49" charset="0"/>
                <a:cs typeface="Courier New" panose="02070309020205020404" pitchFamily="49" charset="0"/>
              </a:rPr>
              <a:t>WGAAD 18 0.0564277 0.0471303 0.00803162 -0.00242266</a:t>
            </a:r>
          </a:p>
          <a:p>
            <a:r>
              <a:rPr lang="en-AU" sz="1350" dirty="0">
                <a:latin typeface="Courier New" panose="02070309020205020404" pitchFamily="49" charset="0"/>
                <a:cs typeface="Courier New" panose="02070309020205020404" pitchFamily="49" charset="0"/>
              </a:rPr>
              <a:t>WGAAD 20 0.0564051 0.0436962 0.00419304 -0.007482</a:t>
            </a:r>
          </a:p>
          <a:p>
            <a:r>
              <a:rPr lang="en-AU" sz="1350" dirty="0">
                <a:latin typeface="Courier New" panose="02070309020205020404" pitchFamily="49" charset="0"/>
                <a:cs typeface="Courier New" panose="02070309020205020404" pitchFamily="49" charset="0"/>
              </a:rPr>
              <a:t>WGAAD 24 0.0540288 0.0477145 0.00711973 -0.00223988</a:t>
            </a:r>
          </a:p>
          <a:p>
            <a:r>
              <a:rPr lang="en-AU" sz="1350" dirty="0">
                <a:latin typeface="Courier New" panose="02070309020205020404" pitchFamily="49" charset="0"/>
                <a:cs typeface="Courier New" panose="02070309020205020404" pitchFamily="49" charset="0"/>
              </a:rPr>
              <a:t>WGAAD 25 0.0475798 0.0504094 0.00207224 0.00637812</a:t>
            </a:r>
          </a:p>
          <a:p>
            <a:r>
              <a:rPr lang="en-AU" sz="1350" dirty="0">
                <a:latin typeface="Courier New" panose="02070309020205020404" pitchFamily="49" charset="0"/>
                <a:cs typeface="Courier New" panose="02070309020205020404" pitchFamily="49" charset="0"/>
              </a:rPr>
              <a:t>WGAAD 28 0.0570727 0.0493075 0.00609508 -0.00164</a:t>
            </a:r>
          </a:p>
          <a:p>
            <a:r>
              <a:rPr lang="en-AU" sz="1350" dirty="0">
                <a:latin typeface="Courier New" panose="02070309020205020404" pitchFamily="49" charset="0"/>
                <a:cs typeface="Courier New" panose="02070309020205020404" pitchFamily="49" charset="0"/>
              </a:rPr>
              <a:t>WGAAD 29 0.054579 0.0496459 0.00995307 -0.00327564</a:t>
            </a:r>
          </a:p>
          <a:p>
            <a:r>
              <a:rPr lang="en-AU" sz="1350" dirty="0">
                <a:latin typeface="Courier New" panose="02070309020205020404" pitchFamily="49" charset="0"/>
                <a:cs typeface="Courier New" panose="02070309020205020404" pitchFamily="49" charset="0"/>
              </a:rPr>
              <a:t>WGAAD 31 0.0552207 0.0516809 0.00705046 -0.00485599</a:t>
            </a:r>
          </a:p>
        </p:txBody>
      </p:sp>
      <p:sp>
        <p:nvSpPr>
          <p:cNvPr id="4" name="TextBox 3"/>
          <p:cNvSpPr txBox="1"/>
          <p:nvPr/>
        </p:nvSpPr>
        <p:spPr>
          <a:xfrm>
            <a:off x="3160865" y="5386119"/>
            <a:ext cx="6786832" cy="830997"/>
          </a:xfrm>
          <a:prstGeom prst="rect">
            <a:avLst/>
          </a:prstGeom>
          <a:noFill/>
        </p:spPr>
        <p:txBody>
          <a:bodyPr wrap="square" rtlCol="0">
            <a:spAutoFit/>
          </a:bodyPr>
          <a:lstStyle/>
          <a:p>
            <a:pPr algn="r"/>
            <a:r>
              <a:rPr lang="en-US" sz="1600" dirty="0">
                <a:latin typeface="+mj-lt"/>
              </a:rPr>
              <a:t>They are principal components of genetic ancestry </a:t>
            </a:r>
            <a:endParaRPr lang="en-US" sz="1600" i="1" dirty="0">
              <a:latin typeface="+mj-lt"/>
            </a:endParaRPr>
          </a:p>
          <a:p>
            <a:pPr algn="r"/>
            <a:endParaRPr lang="en-US" sz="1600" i="1" dirty="0">
              <a:latin typeface="+mj-lt"/>
            </a:endParaRPr>
          </a:p>
          <a:p>
            <a:pPr algn="r"/>
            <a:endParaRPr lang="en-AU" sz="1600" i="1" dirty="0">
              <a:latin typeface="+mj-lt"/>
            </a:endParaRPr>
          </a:p>
        </p:txBody>
      </p:sp>
    </p:spTree>
    <p:extLst>
      <p:ext uri="{BB962C8B-B14F-4D97-AF65-F5344CB8AC3E}">
        <p14:creationId xmlns:p14="http://schemas.microsoft.com/office/powerpoint/2010/main" val="2635592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6847" y="1948267"/>
            <a:ext cx="3978934" cy="2156828"/>
          </a:xfrm>
        </p:spPr>
        <p:txBody>
          <a:bodyPr>
            <a:normAutofit fontScale="70000" lnSpcReduction="20000"/>
          </a:bodyPr>
          <a:lstStyle/>
          <a:p>
            <a:pPr marL="0" indent="0">
              <a:buNone/>
            </a:pPr>
            <a:endParaRPr lang="en-US" dirty="0">
              <a:solidFill>
                <a:schemeClr val="tx2">
                  <a:lumMod val="20000"/>
                  <a:lumOff val="80000"/>
                </a:schemeClr>
              </a:solidFill>
              <a:latin typeface="+mj-lt"/>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plink</a:t>
            </a:r>
          </a:p>
          <a:p>
            <a:pPr marL="0" indent="0">
              <a:buNone/>
            </a:pP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bfile</a:t>
            </a:r>
            <a:r>
              <a:rPr lang="en-US" b="1" dirty="0">
                <a:latin typeface="Courier New" panose="02070309020205020404" pitchFamily="49" charset="0"/>
                <a:cs typeface="Courier New" panose="02070309020205020404" pitchFamily="49" charset="0"/>
              </a:rPr>
              <a:t> </a:t>
            </a:r>
            <a:r>
              <a:rPr lang="en-US" b="1" dirty="0">
                <a:solidFill>
                  <a:schemeClr val="accent1">
                    <a:lumMod val="75000"/>
                  </a:schemeClr>
                </a:solidFill>
                <a:latin typeface="Courier New" panose="02070309020205020404" pitchFamily="49" charset="0"/>
                <a:cs typeface="Courier New" panose="02070309020205020404" pitchFamily="49" charset="0"/>
              </a:rPr>
              <a:t>adclean.cc</a:t>
            </a:r>
          </a:p>
          <a:p>
            <a:pPr marL="0" indent="0">
              <a:buNone/>
            </a:pPr>
            <a:r>
              <a:rPr lang="en-US" b="1" dirty="0">
                <a:latin typeface="Courier New" panose="02070309020205020404" pitchFamily="49" charset="0"/>
                <a:cs typeface="Courier New" panose="02070309020205020404" pitchFamily="49" charset="0"/>
              </a:rPr>
              <a:t>--logistic</a:t>
            </a:r>
          </a:p>
          <a:p>
            <a:pPr marL="0" indent="0">
              <a:buNone/>
            </a:pP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covar</a:t>
            </a:r>
            <a:r>
              <a:rPr lang="en-US" b="1" dirty="0">
                <a:latin typeface="Courier New" panose="02070309020205020404" pitchFamily="49" charset="0"/>
                <a:cs typeface="Courier New" panose="02070309020205020404" pitchFamily="49" charset="0"/>
              </a:rPr>
              <a:t> </a:t>
            </a:r>
            <a:r>
              <a:rPr lang="en-US" b="1" dirty="0">
                <a:solidFill>
                  <a:schemeClr val="accent1">
                    <a:lumMod val="75000"/>
                  </a:schemeClr>
                </a:solidFill>
                <a:latin typeface="Courier New" panose="02070309020205020404" pitchFamily="49" charset="0"/>
                <a:cs typeface="Courier New" panose="02070309020205020404" pitchFamily="49" charset="0"/>
              </a:rPr>
              <a:t>adpc.txt</a:t>
            </a:r>
          </a:p>
          <a:p>
            <a:pPr marL="0" indent="0">
              <a:buNone/>
            </a:pPr>
            <a:r>
              <a:rPr lang="en-US" b="1" dirty="0">
                <a:latin typeface="Courier New" panose="02070309020205020404" pitchFamily="49" charset="0"/>
                <a:cs typeface="Courier New" panose="02070309020205020404" pitchFamily="49" charset="0"/>
              </a:rPr>
              <a:t>--out </a:t>
            </a:r>
            <a:r>
              <a:rPr lang="en-US" b="1" dirty="0">
                <a:solidFill>
                  <a:schemeClr val="accent1">
                    <a:lumMod val="75000"/>
                  </a:schemeClr>
                </a:solidFill>
                <a:latin typeface="Courier New" panose="02070309020205020404" pitchFamily="49" charset="0"/>
                <a:cs typeface="Courier New" panose="02070309020205020404" pitchFamily="49" charset="0"/>
              </a:rPr>
              <a:t>2.1_adclean.cc</a:t>
            </a:r>
          </a:p>
        </p:txBody>
      </p:sp>
      <p:sp>
        <p:nvSpPr>
          <p:cNvPr id="4" name="Rectangle 3"/>
          <p:cNvSpPr/>
          <p:nvPr/>
        </p:nvSpPr>
        <p:spPr>
          <a:xfrm>
            <a:off x="1986976" y="4765620"/>
            <a:ext cx="8377328" cy="830997"/>
          </a:xfrm>
          <a:prstGeom prst="rect">
            <a:avLst/>
          </a:prstGeom>
        </p:spPr>
        <p:txBody>
          <a:bodyPr wrap="square">
            <a:spAutoFit/>
          </a:bodyPr>
          <a:lstStyle/>
          <a:p>
            <a:r>
              <a:rPr lang="en-AU" sz="1600" dirty="0">
                <a:latin typeface="Courier New" panose="02070309020205020404" pitchFamily="49" charset="0"/>
                <a:cs typeface="Courier New" panose="02070309020205020404" pitchFamily="49" charset="0"/>
              </a:rPr>
              <a:t>--</a:t>
            </a:r>
            <a:r>
              <a:rPr lang="en-AU" sz="1600" dirty="0" err="1">
                <a:latin typeface="Courier New" panose="02070309020205020404" pitchFamily="49" charset="0"/>
                <a:cs typeface="Courier New" panose="02070309020205020404" pitchFamily="49" charset="0"/>
              </a:rPr>
              <a:t>freq</a:t>
            </a:r>
            <a:r>
              <a:rPr lang="en-AU" sz="1600" dirty="0">
                <a:latin typeface="Courier New" panose="02070309020205020404" pitchFamily="49" charset="0"/>
                <a:cs typeface="Courier New" panose="02070309020205020404" pitchFamily="49" charset="0"/>
              </a:rPr>
              <a:t> </a:t>
            </a:r>
            <a:r>
              <a:rPr lang="en-AU" sz="1600" dirty="0">
                <a:latin typeface="+mj-lt"/>
              </a:rPr>
              <a:t>can be added to create a separate file with the MAF (only founders) and this can be merged with the results</a:t>
            </a:r>
          </a:p>
          <a:p>
            <a:r>
              <a:rPr lang="en-AU" sz="1600" dirty="0">
                <a:latin typeface="Courier New" panose="02070309020205020404" pitchFamily="49" charset="0"/>
                <a:cs typeface="Courier New" panose="02070309020205020404" pitchFamily="49" charset="0"/>
              </a:rPr>
              <a:t>--beta </a:t>
            </a:r>
            <a:r>
              <a:rPr lang="en-AU" sz="1600" dirty="0">
                <a:latin typeface="+mj-lt"/>
              </a:rPr>
              <a:t>can be added to obtain regression coefficients instead of odds ratios</a:t>
            </a:r>
          </a:p>
        </p:txBody>
      </p:sp>
      <p:sp>
        <p:nvSpPr>
          <p:cNvPr id="5" name="Title 1">
            <a:extLst>
              <a:ext uri="{FF2B5EF4-FFF2-40B4-BE49-F238E27FC236}">
                <a16:creationId xmlns:a16="http://schemas.microsoft.com/office/drawing/2014/main" id="{6223AC3A-DB4F-462E-B3C1-1B0D40F1515A}"/>
              </a:ext>
            </a:extLst>
          </p:cNvPr>
          <p:cNvSpPr txBox="1">
            <a:spLocks/>
          </p:cNvSpPr>
          <p:nvPr/>
        </p:nvSpPr>
        <p:spPr>
          <a:xfrm>
            <a:off x="2152651" y="1131096"/>
            <a:ext cx="8377328" cy="817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sz="2700" dirty="0"/>
          </a:p>
        </p:txBody>
      </p:sp>
      <p:sp>
        <p:nvSpPr>
          <p:cNvPr id="6" name="Title 1">
            <a:extLst>
              <a:ext uri="{FF2B5EF4-FFF2-40B4-BE49-F238E27FC236}">
                <a16:creationId xmlns:a16="http://schemas.microsoft.com/office/drawing/2014/main" id="{89D6469C-E868-434D-9ECA-166F7A1E94FE}"/>
              </a:ext>
            </a:extLst>
          </p:cNvPr>
          <p:cNvSpPr>
            <a:spLocks noGrp="1"/>
          </p:cNvSpPr>
          <p:nvPr>
            <p:ph type="title"/>
          </p:nvPr>
        </p:nvSpPr>
        <p:spPr>
          <a:xfrm>
            <a:off x="394188" y="531515"/>
            <a:ext cx="8377328" cy="599581"/>
          </a:xfrm>
        </p:spPr>
        <p:txBody>
          <a:bodyPr>
            <a:noAutofit/>
          </a:bodyPr>
          <a:lstStyle/>
          <a:p>
            <a:r>
              <a:rPr lang="en-US" sz="2700" b="1" dirty="0"/>
              <a:t>2. Logistic regression with PC1-PC4 as covariates</a:t>
            </a:r>
          </a:p>
        </p:txBody>
      </p:sp>
    </p:spTree>
    <p:extLst>
      <p:ext uri="{BB962C8B-B14F-4D97-AF65-F5344CB8AC3E}">
        <p14:creationId xmlns:p14="http://schemas.microsoft.com/office/powerpoint/2010/main" val="757308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082" y="2058582"/>
            <a:ext cx="7983747" cy="4547959"/>
          </a:xfrm>
        </p:spPr>
        <p:txBody>
          <a:bodyPr>
            <a:noAutofit/>
          </a:bodyPr>
          <a:lstStyle/>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Options in effect:</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  </a:t>
            </a:r>
            <a:r>
              <a:rPr lang="en-US" sz="1200" dirty="0">
                <a:solidFill>
                  <a:srgbClr val="C00000"/>
                </a:solidFill>
                <a:latin typeface="Courier New" panose="02070309020205020404" pitchFamily="49" charset="0"/>
                <a:cs typeface="Courier New" panose="02070309020205020404" pitchFamily="49" charset="0"/>
              </a:rPr>
              <a:t>--</a:t>
            </a:r>
            <a:r>
              <a:rPr lang="en-US" sz="1200" dirty="0" err="1">
                <a:solidFill>
                  <a:srgbClr val="C00000"/>
                </a:solidFill>
                <a:latin typeface="Courier New" panose="02070309020205020404" pitchFamily="49" charset="0"/>
                <a:cs typeface="Courier New" panose="02070309020205020404" pitchFamily="49" charset="0"/>
              </a:rPr>
              <a:t>bfile</a:t>
            </a:r>
            <a:r>
              <a:rPr lang="en-US" sz="1200" dirty="0">
                <a:solidFill>
                  <a:srgbClr val="C00000"/>
                </a:solidFill>
                <a:latin typeface="Courier New" panose="02070309020205020404" pitchFamily="49" charset="0"/>
                <a:cs typeface="Courier New" panose="02070309020205020404" pitchFamily="49" charset="0"/>
              </a:rPr>
              <a:t> adclean.cc</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  --</a:t>
            </a:r>
            <a:r>
              <a:rPr lang="en-US" sz="1200" dirty="0" err="1">
                <a:solidFill>
                  <a:srgbClr val="C00000"/>
                </a:solidFill>
                <a:latin typeface="Courier New" panose="02070309020205020404" pitchFamily="49" charset="0"/>
                <a:cs typeface="Courier New" panose="02070309020205020404" pitchFamily="49" charset="0"/>
              </a:rPr>
              <a:t>covar</a:t>
            </a:r>
            <a:r>
              <a:rPr lang="en-US" sz="1200" dirty="0">
                <a:solidFill>
                  <a:srgbClr val="C00000"/>
                </a:solidFill>
                <a:latin typeface="Courier New" panose="02070309020205020404" pitchFamily="49" charset="0"/>
                <a:cs typeface="Courier New" panose="02070309020205020404" pitchFamily="49" charset="0"/>
              </a:rPr>
              <a:t> adpc.txt</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  --logistic</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  --out 2.1_adclean.cc</a:t>
            </a:r>
          </a:p>
          <a:p>
            <a:pPr marL="0" indent="0">
              <a:lnSpc>
                <a:spcPct val="120000"/>
              </a:lnSpc>
              <a:spcBef>
                <a:spcPts val="0"/>
              </a:spcBef>
              <a:buNone/>
            </a:pPr>
            <a:endParaRPr lang="en-US" sz="1200"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2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Random number seed: 1551416198</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64148 MB RAM detected; reserving 32074 MB for main workspace.</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297237 variants loaded from .</a:t>
            </a:r>
            <a:r>
              <a:rPr lang="en-US" sz="1200" dirty="0" err="1">
                <a:latin typeface="Courier New" panose="02070309020205020404" pitchFamily="49" charset="0"/>
                <a:cs typeface="Courier New" panose="02070309020205020404" pitchFamily="49" charset="0"/>
              </a:rPr>
              <a:t>bim</a:t>
            </a:r>
            <a:r>
              <a:rPr lang="en-US" sz="1200" dirty="0">
                <a:latin typeface="Courier New" panose="02070309020205020404" pitchFamily="49" charset="0"/>
                <a:cs typeface="Courier New" panose="02070309020205020404" pitchFamily="49" charset="0"/>
              </a:rPr>
              <a:t> file.</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352 people (188 males, 164 females) loaded from .fam.</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352 phenotype values loaded from .fam.</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Using 1 thread (no multithreaded calculations invoked.</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a:t>
            </a:r>
            <a:r>
              <a:rPr lang="en-US" sz="1200" dirty="0" err="1">
                <a:solidFill>
                  <a:srgbClr val="C00000"/>
                </a:solidFill>
                <a:latin typeface="Courier New" panose="02070309020205020404" pitchFamily="49" charset="0"/>
                <a:cs typeface="Courier New" panose="02070309020205020404" pitchFamily="49" charset="0"/>
              </a:rPr>
              <a:t>covar</a:t>
            </a:r>
            <a:r>
              <a:rPr lang="en-US" sz="1200" dirty="0">
                <a:solidFill>
                  <a:srgbClr val="C00000"/>
                </a:solidFill>
                <a:latin typeface="Courier New" panose="02070309020205020404" pitchFamily="49" charset="0"/>
                <a:cs typeface="Courier New" panose="02070309020205020404" pitchFamily="49" charset="0"/>
              </a:rPr>
              <a:t>: 4 covariates loaded</a:t>
            </a:r>
            <a:r>
              <a:rPr lang="en-US" sz="12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Before main variant filters, 352 founders and 0 </a:t>
            </a:r>
            <a:r>
              <a:rPr lang="en-US" sz="1200" dirty="0" err="1">
                <a:latin typeface="Courier New" panose="02070309020205020404" pitchFamily="49" charset="0"/>
                <a:cs typeface="Courier New" panose="02070309020205020404" pitchFamily="49" charset="0"/>
              </a:rPr>
              <a:t>nonfounders</a:t>
            </a:r>
            <a:r>
              <a:rPr lang="en-US" sz="1200" dirty="0">
                <a:latin typeface="Courier New" panose="02070309020205020404" pitchFamily="49" charset="0"/>
                <a:cs typeface="Courier New" panose="02070309020205020404" pitchFamily="49" charset="0"/>
              </a:rPr>
              <a:t> present.</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Calculating allele frequencies... done.</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Total genotyping rate is 0.985941.</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297237 variants and 352 people pass filters and QC.</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Among remaining phenotypes, </a:t>
            </a:r>
            <a:r>
              <a:rPr lang="en-US" sz="1200" dirty="0">
                <a:solidFill>
                  <a:srgbClr val="C00000"/>
                </a:solidFill>
                <a:latin typeface="Courier New" panose="02070309020205020404" pitchFamily="49" charset="0"/>
                <a:cs typeface="Courier New" panose="02070309020205020404" pitchFamily="49" charset="0"/>
              </a:rPr>
              <a:t>170 are cases and 182 are controls.</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Writing logistic model association results to </a:t>
            </a:r>
            <a:r>
              <a:rPr lang="en-US" sz="1200" dirty="0">
                <a:solidFill>
                  <a:srgbClr val="C00000"/>
                </a:solidFill>
                <a:latin typeface="Courier New" panose="02070309020205020404" pitchFamily="49" charset="0"/>
                <a:cs typeface="Courier New" panose="02070309020205020404" pitchFamily="49" charset="0"/>
              </a:rPr>
              <a:t>2.1_adclean.cc.assoc.logistic</a:t>
            </a:r>
            <a:r>
              <a:rPr lang="en-US" sz="1200" dirty="0">
                <a:latin typeface="Courier New" panose="02070309020205020404" pitchFamily="49" charset="0"/>
                <a:cs typeface="Courier New" panose="02070309020205020404" pitchFamily="49" charset="0"/>
              </a:rPr>
              <a:t> ..</a:t>
            </a:r>
          </a:p>
        </p:txBody>
      </p:sp>
      <p:sp>
        <p:nvSpPr>
          <p:cNvPr id="4" name="Rectangle 3"/>
          <p:cNvSpPr/>
          <p:nvPr/>
        </p:nvSpPr>
        <p:spPr>
          <a:xfrm>
            <a:off x="2201082" y="1576426"/>
            <a:ext cx="1817677" cy="338554"/>
          </a:xfrm>
          <a:prstGeom prst="rect">
            <a:avLst/>
          </a:prstGeom>
        </p:spPr>
        <p:txBody>
          <a:bodyPr wrap="none">
            <a:spAutoFit/>
          </a:bodyPr>
          <a:lstStyle/>
          <a:p>
            <a:r>
              <a:rPr lang="en-AU" sz="1600" b="1" dirty="0">
                <a:solidFill>
                  <a:schemeClr val="accent1">
                    <a:lumMod val="75000"/>
                  </a:schemeClr>
                </a:solidFill>
                <a:latin typeface="+mj-lt"/>
              </a:rPr>
              <a:t>2.1_adclean.cc.log</a:t>
            </a:r>
          </a:p>
        </p:txBody>
      </p:sp>
      <p:sp>
        <p:nvSpPr>
          <p:cNvPr id="6" name="Title 1">
            <a:extLst>
              <a:ext uri="{FF2B5EF4-FFF2-40B4-BE49-F238E27FC236}">
                <a16:creationId xmlns:a16="http://schemas.microsoft.com/office/drawing/2014/main" id="{13CBE657-4211-49F9-A8B9-A562A70AAF17}"/>
              </a:ext>
            </a:extLst>
          </p:cNvPr>
          <p:cNvSpPr>
            <a:spLocks noGrp="1"/>
          </p:cNvSpPr>
          <p:nvPr>
            <p:ph type="title"/>
          </p:nvPr>
        </p:nvSpPr>
        <p:spPr>
          <a:xfrm>
            <a:off x="2152650" y="491017"/>
            <a:ext cx="8377328" cy="599581"/>
          </a:xfrm>
        </p:spPr>
        <p:txBody>
          <a:bodyPr>
            <a:noAutofit/>
          </a:bodyPr>
          <a:lstStyle/>
          <a:p>
            <a:r>
              <a:rPr lang="en-US" sz="2700" dirty="0"/>
              <a:t>Exercise 2.1. Logistic regression with PC1-PC4 as covariates</a:t>
            </a:r>
          </a:p>
        </p:txBody>
      </p:sp>
    </p:spTree>
    <p:extLst>
      <p:ext uri="{BB962C8B-B14F-4D97-AF65-F5344CB8AC3E}">
        <p14:creationId xmlns:p14="http://schemas.microsoft.com/office/powerpoint/2010/main" val="780593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45043" y="2294149"/>
            <a:ext cx="2752677" cy="338554"/>
          </a:xfrm>
          <a:prstGeom prst="rect">
            <a:avLst/>
          </a:prstGeom>
        </p:spPr>
        <p:txBody>
          <a:bodyPr wrap="none">
            <a:spAutoFit/>
          </a:bodyPr>
          <a:lstStyle/>
          <a:p>
            <a:r>
              <a:rPr lang="en-AU" sz="1600" b="1" dirty="0">
                <a:solidFill>
                  <a:schemeClr val="accent1">
                    <a:lumMod val="75000"/>
                  </a:schemeClr>
                </a:solidFill>
                <a:latin typeface="+mj-lt"/>
              </a:rPr>
              <a:t>2.1_adclean.cc.assoc.logistic</a:t>
            </a:r>
          </a:p>
        </p:txBody>
      </p:sp>
      <p:sp>
        <p:nvSpPr>
          <p:cNvPr id="4" name="Rectangle 3"/>
          <p:cNvSpPr/>
          <p:nvPr/>
        </p:nvSpPr>
        <p:spPr>
          <a:xfrm>
            <a:off x="2245045" y="2882580"/>
            <a:ext cx="7709123" cy="1785104"/>
          </a:xfrm>
          <a:prstGeom prst="rect">
            <a:avLst/>
          </a:prstGeom>
        </p:spPr>
        <p:txBody>
          <a:bodyPr wrap="square">
            <a:spAutoFit/>
          </a:bodyPr>
          <a:lstStyle/>
          <a:p>
            <a:r>
              <a:rPr lang="en-AU" sz="1100" dirty="0">
                <a:latin typeface="Courier New" panose="02070309020205020404" pitchFamily="49" charset="0"/>
                <a:cs typeface="Courier New" panose="02070309020205020404" pitchFamily="49" charset="0"/>
              </a:rPr>
              <a:t> CHR         SNP         BP   A1       TEST    NMISS         OR         STAT            P</a:t>
            </a:r>
          </a:p>
          <a:p>
            <a:r>
              <a:rPr lang="en-AU" sz="1100" dirty="0">
                <a:latin typeface="Courier New" panose="02070309020205020404" pitchFamily="49" charset="0"/>
                <a:cs typeface="Courier New" panose="02070309020205020404" pitchFamily="49" charset="0"/>
              </a:rPr>
              <a:t>   1   rs3094315     752566    C        ADD      349      1.352        1.437       0.1508</a:t>
            </a:r>
          </a:p>
          <a:p>
            <a:r>
              <a:rPr lang="en-AU" sz="1100" dirty="0">
                <a:latin typeface="Courier New" panose="02070309020205020404" pitchFamily="49" charset="0"/>
                <a:cs typeface="Courier New" panose="02070309020205020404" pitchFamily="49" charset="0"/>
              </a:rPr>
              <a:t>   1   rs3094315     752566    C        PC1      349  4.426e-50       -1.866      0.06207</a:t>
            </a:r>
          </a:p>
          <a:p>
            <a:r>
              <a:rPr lang="en-AU" sz="1100" dirty="0">
                <a:latin typeface="Courier New" panose="02070309020205020404" pitchFamily="49" charset="0"/>
                <a:cs typeface="Courier New" panose="02070309020205020404" pitchFamily="49" charset="0"/>
              </a:rPr>
              <a:t>   1   rs3094315     752566    C        PC2      349  8.759e+17       0.7017       0.4828</a:t>
            </a:r>
          </a:p>
          <a:p>
            <a:r>
              <a:rPr lang="en-AU" sz="1100" dirty="0">
                <a:latin typeface="Courier New" panose="02070309020205020404" pitchFamily="49" charset="0"/>
                <a:cs typeface="Courier New" panose="02070309020205020404" pitchFamily="49" charset="0"/>
              </a:rPr>
              <a:t>   1   rs3094315     752566    C        PC3      349   2.97e+21       0.8452        0.398</a:t>
            </a:r>
          </a:p>
          <a:p>
            <a:r>
              <a:rPr lang="en-AU" sz="1100" dirty="0">
                <a:latin typeface="Courier New" panose="02070309020205020404" pitchFamily="49" charset="0"/>
                <a:cs typeface="Courier New" panose="02070309020205020404" pitchFamily="49" charset="0"/>
              </a:rPr>
              <a:t>   1   rs3094315     752566    C        PC4      349   9.61e-25       -1.017       0.3094</a:t>
            </a:r>
          </a:p>
          <a:p>
            <a:r>
              <a:rPr lang="en-AU" sz="1100" dirty="0">
                <a:latin typeface="Courier New" panose="02070309020205020404" pitchFamily="49" charset="0"/>
                <a:cs typeface="Courier New" panose="02070309020205020404" pitchFamily="49" charset="0"/>
              </a:rPr>
              <a:t>   1   rs4040617     779322    G        ADD      351      1.276        1.047       0.2953</a:t>
            </a:r>
          </a:p>
          <a:p>
            <a:r>
              <a:rPr lang="en-AU" sz="1100" dirty="0">
                <a:latin typeface="Courier New" panose="02070309020205020404" pitchFamily="49" charset="0"/>
                <a:cs typeface="Courier New" panose="02070309020205020404" pitchFamily="49" charset="0"/>
              </a:rPr>
              <a:t>   1   rs4040617     779322    G        PC1      351  8.682e-51       -1.892      0.05843</a:t>
            </a:r>
          </a:p>
          <a:p>
            <a:r>
              <a:rPr lang="en-AU" sz="1100" dirty="0">
                <a:latin typeface="Courier New" panose="02070309020205020404" pitchFamily="49" charset="0"/>
                <a:cs typeface="Courier New" panose="02070309020205020404" pitchFamily="49" charset="0"/>
              </a:rPr>
              <a:t>   1   rs4040617     779322    G        PC2      351  2.841e+21       0.8415       0.4001</a:t>
            </a:r>
          </a:p>
          <a:p>
            <a:r>
              <a:rPr lang="en-AU" sz="1100" dirty="0">
                <a:latin typeface="Courier New" panose="02070309020205020404" pitchFamily="49" charset="0"/>
                <a:cs typeface="Courier New" panose="02070309020205020404" pitchFamily="49" charset="0"/>
              </a:rPr>
              <a:t>   1   rs4040617     779322    G        PC3      351  2.764e+17        0.687       0.4921</a:t>
            </a:r>
          </a:p>
        </p:txBody>
      </p:sp>
      <p:sp>
        <p:nvSpPr>
          <p:cNvPr id="5" name="Title 1">
            <a:extLst>
              <a:ext uri="{FF2B5EF4-FFF2-40B4-BE49-F238E27FC236}">
                <a16:creationId xmlns:a16="http://schemas.microsoft.com/office/drawing/2014/main" id="{2E850475-C585-44D6-B1DF-E16C94177F10}"/>
              </a:ext>
            </a:extLst>
          </p:cNvPr>
          <p:cNvSpPr txBox="1">
            <a:spLocks/>
          </p:cNvSpPr>
          <p:nvPr/>
        </p:nvSpPr>
        <p:spPr>
          <a:xfrm>
            <a:off x="2152650" y="491017"/>
            <a:ext cx="8377328" cy="5995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Logistic regression with PC1-PC4 as covariates</a:t>
            </a:r>
          </a:p>
        </p:txBody>
      </p:sp>
    </p:spTree>
    <p:extLst>
      <p:ext uri="{BB962C8B-B14F-4D97-AF65-F5344CB8AC3E}">
        <p14:creationId xmlns:p14="http://schemas.microsoft.com/office/powerpoint/2010/main" val="2775576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6926" t="16604" r="64238" b="43648"/>
          <a:stretch/>
        </p:blipFill>
        <p:spPr>
          <a:xfrm>
            <a:off x="2672864" y="1260902"/>
            <a:ext cx="6737836" cy="4443110"/>
          </a:xfrm>
          <a:prstGeom prst="rect">
            <a:avLst/>
          </a:prstGeom>
        </p:spPr>
      </p:pic>
      <p:sp>
        <p:nvSpPr>
          <p:cNvPr id="6" name="Rectangle 5"/>
          <p:cNvSpPr/>
          <p:nvPr/>
        </p:nvSpPr>
        <p:spPr>
          <a:xfrm>
            <a:off x="6096001" y="5758379"/>
            <a:ext cx="4884479" cy="507831"/>
          </a:xfrm>
          <a:prstGeom prst="rect">
            <a:avLst/>
          </a:prstGeom>
        </p:spPr>
        <p:txBody>
          <a:bodyPr wrap="none">
            <a:spAutoFit/>
          </a:bodyPr>
          <a:lstStyle/>
          <a:p>
            <a:r>
              <a:rPr lang="en-AU" sz="1350" dirty="0">
                <a:hlinkClick r:id="rId4"/>
              </a:rPr>
              <a:t>https://www.cog-genomics.org/plink/1.9/formats#assoc_linear</a:t>
            </a:r>
            <a:endParaRPr lang="en-AU" sz="1350" dirty="0"/>
          </a:p>
          <a:p>
            <a:endParaRPr lang="en-AU" sz="1350" dirty="0"/>
          </a:p>
        </p:txBody>
      </p:sp>
      <p:sp>
        <p:nvSpPr>
          <p:cNvPr id="8" name="Title 1">
            <a:extLst>
              <a:ext uri="{FF2B5EF4-FFF2-40B4-BE49-F238E27FC236}">
                <a16:creationId xmlns:a16="http://schemas.microsoft.com/office/drawing/2014/main" id="{FA69930C-CC68-49E1-96F9-A182A11F565B}"/>
              </a:ext>
            </a:extLst>
          </p:cNvPr>
          <p:cNvSpPr txBox="1">
            <a:spLocks/>
          </p:cNvSpPr>
          <p:nvPr/>
        </p:nvSpPr>
        <p:spPr>
          <a:xfrm>
            <a:off x="2152650" y="491017"/>
            <a:ext cx="8377328" cy="5995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Logistic regression with PC1-PC4 as covariates</a:t>
            </a:r>
          </a:p>
        </p:txBody>
      </p:sp>
    </p:spTree>
    <p:extLst>
      <p:ext uri="{BB962C8B-B14F-4D97-AF65-F5344CB8AC3E}">
        <p14:creationId xmlns:p14="http://schemas.microsoft.com/office/powerpoint/2010/main" val="2771010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6846" y="1948266"/>
            <a:ext cx="4783564" cy="3263814"/>
          </a:xfrm>
        </p:spPr>
        <p:txBody>
          <a:bodyPr>
            <a:normAutofit/>
          </a:bodyPr>
          <a:lstStyle/>
          <a:p>
            <a:pPr marL="0" indent="0">
              <a:buNone/>
            </a:pPr>
            <a:endParaRPr lang="en-US" sz="2600" dirty="0">
              <a:solidFill>
                <a:schemeClr val="tx2">
                  <a:lumMod val="20000"/>
                  <a:lumOff val="80000"/>
                </a:schemeClr>
              </a:solidFill>
              <a:latin typeface="+mj-lt"/>
              <a:cs typeface="Courier New" panose="02070309020205020404" pitchFamily="49" charset="0"/>
            </a:endParaRPr>
          </a:p>
          <a:p>
            <a:pPr marL="0" indent="0">
              <a:buNone/>
            </a:pPr>
            <a:r>
              <a:rPr lang="en-US" sz="2600" b="1" dirty="0">
                <a:latin typeface="Courier New" panose="02070309020205020404" pitchFamily="49" charset="0"/>
                <a:cs typeface="Courier New" panose="02070309020205020404" pitchFamily="49" charset="0"/>
              </a:rPr>
              <a:t>plink</a:t>
            </a:r>
          </a:p>
          <a:p>
            <a:pPr marL="0" indent="0">
              <a:buNone/>
            </a:pPr>
            <a:r>
              <a:rPr lang="en-US" sz="2600" b="1" dirty="0">
                <a:latin typeface="Courier New" panose="02070309020205020404" pitchFamily="49" charset="0"/>
                <a:cs typeface="Courier New" panose="02070309020205020404" pitchFamily="49" charset="0"/>
              </a:rPr>
              <a:t>--</a:t>
            </a:r>
            <a:r>
              <a:rPr lang="en-US" sz="2600" b="1" dirty="0" err="1">
                <a:latin typeface="Courier New" panose="02070309020205020404" pitchFamily="49" charset="0"/>
                <a:cs typeface="Courier New" panose="02070309020205020404" pitchFamily="49" charset="0"/>
              </a:rPr>
              <a:t>bfile</a:t>
            </a:r>
            <a:r>
              <a:rPr lang="en-US" sz="2600" b="1" dirty="0">
                <a:latin typeface="Courier New" panose="02070309020205020404" pitchFamily="49" charset="0"/>
                <a:cs typeface="Courier New" panose="02070309020205020404" pitchFamily="49" charset="0"/>
              </a:rPr>
              <a:t> </a:t>
            </a:r>
            <a:r>
              <a:rPr lang="en-US" sz="2600" b="1" dirty="0">
                <a:solidFill>
                  <a:schemeClr val="accent1">
                    <a:lumMod val="75000"/>
                  </a:schemeClr>
                </a:solidFill>
                <a:latin typeface="Courier New" panose="02070309020205020404" pitchFamily="49" charset="0"/>
                <a:cs typeface="Courier New" panose="02070309020205020404" pitchFamily="49" charset="0"/>
              </a:rPr>
              <a:t>adclean.cc</a:t>
            </a:r>
          </a:p>
          <a:p>
            <a:pPr marL="0" indent="0">
              <a:buNone/>
            </a:pPr>
            <a:r>
              <a:rPr lang="en-US" sz="2600" b="1" dirty="0">
                <a:latin typeface="Courier New" panose="02070309020205020404" pitchFamily="49" charset="0"/>
                <a:cs typeface="Courier New" panose="02070309020205020404" pitchFamily="49" charset="0"/>
              </a:rPr>
              <a:t>--logistic hide-</a:t>
            </a:r>
            <a:r>
              <a:rPr lang="en-US" sz="2600" b="1" dirty="0" err="1">
                <a:latin typeface="Courier New" panose="02070309020205020404" pitchFamily="49" charset="0"/>
                <a:cs typeface="Courier New" panose="02070309020205020404" pitchFamily="49" charset="0"/>
              </a:rPr>
              <a:t>covar</a:t>
            </a:r>
            <a:endParaRPr lang="en-US" sz="2600" b="1" dirty="0">
              <a:latin typeface="Courier New" panose="02070309020205020404" pitchFamily="49" charset="0"/>
              <a:cs typeface="Courier New" panose="02070309020205020404" pitchFamily="49" charset="0"/>
            </a:endParaRPr>
          </a:p>
          <a:p>
            <a:pPr marL="0" indent="0">
              <a:buNone/>
            </a:pPr>
            <a:r>
              <a:rPr lang="en-US" sz="2600" b="1" dirty="0">
                <a:latin typeface="Courier New" panose="02070309020205020404" pitchFamily="49" charset="0"/>
                <a:cs typeface="Courier New" panose="02070309020205020404" pitchFamily="49" charset="0"/>
              </a:rPr>
              <a:t>--</a:t>
            </a:r>
            <a:r>
              <a:rPr lang="en-US" sz="2600" b="1" dirty="0" err="1">
                <a:latin typeface="Courier New" panose="02070309020205020404" pitchFamily="49" charset="0"/>
                <a:cs typeface="Courier New" panose="02070309020205020404" pitchFamily="49" charset="0"/>
              </a:rPr>
              <a:t>covar</a:t>
            </a:r>
            <a:r>
              <a:rPr lang="en-US" sz="2600" b="1" dirty="0">
                <a:latin typeface="Courier New" panose="02070309020205020404" pitchFamily="49" charset="0"/>
                <a:cs typeface="Courier New" panose="02070309020205020404" pitchFamily="49" charset="0"/>
              </a:rPr>
              <a:t> </a:t>
            </a:r>
            <a:r>
              <a:rPr lang="en-US" sz="2600" b="1" dirty="0">
                <a:solidFill>
                  <a:schemeClr val="accent1">
                    <a:lumMod val="75000"/>
                  </a:schemeClr>
                </a:solidFill>
                <a:latin typeface="Courier New" panose="02070309020205020404" pitchFamily="49" charset="0"/>
                <a:cs typeface="Courier New" panose="02070309020205020404" pitchFamily="49" charset="0"/>
              </a:rPr>
              <a:t>adpc.txt</a:t>
            </a:r>
            <a:endParaRPr lang="en-US" sz="2600" b="1" dirty="0">
              <a:latin typeface="Courier New" panose="02070309020205020404" pitchFamily="49" charset="0"/>
              <a:cs typeface="Courier New" panose="02070309020205020404" pitchFamily="49" charset="0"/>
            </a:endParaRPr>
          </a:p>
          <a:p>
            <a:pPr marL="0" indent="0">
              <a:buNone/>
            </a:pPr>
            <a:r>
              <a:rPr lang="en-US" sz="2600" b="1" dirty="0">
                <a:latin typeface="Courier New" panose="02070309020205020404" pitchFamily="49" charset="0"/>
                <a:cs typeface="Courier New" panose="02070309020205020404" pitchFamily="49" charset="0"/>
              </a:rPr>
              <a:t>--out </a:t>
            </a:r>
            <a:r>
              <a:rPr lang="en-US" sz="2600" b="1" dirty="0">
                <a:solidFill>
                  <a:schemeClr val="accent1">
                    <a:lumMod val="75000"/>
                  </a:schemeClr>
                </a:solidFill>
                <a:latin typeface="Courier New" panose="02070309020205020404" pitchFamily="49" charset="0"/>
                <a:cs typeface="Courier New" panose="02070309020205020404" pitchFamily="49" charset="0"/>
              </a:rPr>
              <a:t>2.2_adclean.cc</a:t>
            </a:r>
          </a:p>
        </p:txBody>
      </p:sp>
      <p:sp>
        <p:nvSpPr>
          <p:cNvPr id="4" name="Title 1">
            <a:extLst>
              <a:ext uri="{FF2B5EF4-FFF2-40B4-BE49-F238E27FC236}">
                <a16:creationId xmlns:a16="http://schemas.microsoft.com/office/drawing/2014/main" id="{FE675DBF-806F-41A0-9D4E-35387F27F581}"/>
              </a:ext>
            </a:extLst>
          </p:cNvPr>
          <p:cNvSpPr>
            <a:spLocks noGrp="1"/>
          </p:cNvSpPr>
          <p:nvPr>
            <p:ph type="title"/>
          </p:nvPr>
        </p:nvSpPr>
        <p:spPr>
          <a:xfrm>
            <a:off x="2152650" y="491017"/>
            <a:ext cx="8377328" cy="599581"/>
          </a:xfrm>
        </p:spPr>
        <p:txBody>
          <a:bodyPr>
            <a:noAutofit/>
          </a:bodyPr>
          <a:lstStyle/>
          <a:p>
            <a:r>
              <a:rPr lang="en-US" sz="2700" dirty="0"/>
              <a:t>Exercise 2.2. Logistic regression with PC1-PC4 as covariates</a:t>
            </a:r>
            <a:br>
              <a:rPr lang="en-US" sz="2700" dirty="0"/>
            </a:br>
            <a:r>
              <a:rPr lang="en-US" sz="2700" u="sng" dirty="0"/>
              <a:t>hiding</a:t>
            </a:r>
            <a:r>
              <a:rPr lang="en-US" sz="2700" dirty="0"/>
              <a:t> the covariates)</a:t>
            </a:r>
          </a:p>
        </p:txBody>
      </p:sp>
    </p:spTree>
    <p:extLst>
      <p:ext uri="{BB962C8B-B14F-4D97-AF65-F5344CB8AC3E}">
        <p14:creationId xmlns:p14="http://schemas.microsoft.com/office/powerpoint/2010/main" val="2389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082" y="2213747"/>
            <a:ext cx="7983747" cy="4495663"/>
          </a:xfrm>
        </p:spPr>
        <p:txBody>
          <a:bodyPr>
            <a:noAutofit/>
          </a:bodyPr>
          <a:lstStyle/>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Options in effect:</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  </a:t>
            </a:r>
            <a:r>
              <a:rPr lang="en-US" sz="1200" dirty="0">
                <a:solidFill>
                  <a:srgbClr val="C00000"/>
                </a:solidFill>
                <a:latin typeface="Courier New" panose="02070309020205020404" pitchFamily="49" charset="0"/>
                <a:cs typeface="Courier New" panose="02070309020205020404" pitchFamily="49" charset="0"/>
              </a:rPr>
              <a:t>--</a:t>
            </a:r>
            <a:r>
              <a:rPr lang="en-US" sz="1200" dirty="0" err="1">
                <a:solidFill>
                  <a:srgbClr val="C00000"/>
                </a:solidFill>
                <a:latin typeface="Courier New" panose="02070309020205020404" pitchFamily="49" charset="0"/>
                <a:cs typeface="Courier New" panose="02070309020205020404" pitchFamily="49" charset="0"/>
              </a:rPr>
              <a:t>bfile</a:t>
            </a:r>
            <a:r>
              <a:rPr lang="en-US" sz="1200" dirty="0">
                <a:solidFill>
                  <a:srgbClr val="C00000"/>
                </a:solidFill>
                <a:latin typeface="Courier New" panose="02070309020205020404" pitchFamily="49" charset="0"/>
                <a:cs typeface="Courier New" panose="02070309020205020404" pitchFamily="49" charset="0"/>
              </a:rPr>
              <a:t> adclean.cc</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  --</a:t>
            </a:r>
            <a:r>
              <a:rPr lang="en-US" sz="1200" dirty="0" err="1">
                <a:solidFill>
                  <a:srgbClr val="C00000"/>
                </a:solidFill>
                <a:latin typeface="Courier New" panose="02070309020205020404" pitchFamily="49" charset="0"/>
                <a:cs typeface="Courier New" panose="02070309020205020404" pitchFamily="49" charset="0"/>
              </a:rPr>
              <a:t>covar</a:t>
            </a:r>
            <a:r>
              <a:rPr lang="en-US" sz="1200" dirty="0">
                <a:solidFill>
                  <a:srgbClr val="C00000"/>
                </a:solidFill>
                <a:latin typeface="Courier New" panose="02070309020205020404" pitchFamily="49" charset="0"/>
                <a:cs typeface="Courier New" panose="02070309020205020404" pitchFamily="49" charset="0"/>
              </a:rPr>
              <a:t> adpc.txt</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  --logistic hide-</a:t>
            </a:r>
            <a:r>
              <a:rPr lang="en-US" sz="1200" dirty="0" err="1">
                <a:solidFill>
                  <a:srgbClr val="C00000"/>
                </a:solidFill>
                <a:latin typeface="Courier New" panose="02070309020205020404" pitchFamily="49" charset="0"/>
                <a:cs typeface="Courier New" panose="02070309020205020404" pitchFamily="49" charset="0"/>
              </a:rPr>
              <a:t>covar</a:t>
            </a:r>
            <a:endParaRPr lang="en-US" sz="1200" dirty="0">
              <a:solidFill>
                <a:srgbClr val="C00000"/>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  --out 2.2_adclean.cc</a:t>
            </a:r>
          </a:p>
          <a:p>
            <a:pPr marL="0" indent="0">
              <a:lnSpc>
                <a:spcPct val="120000"/>
              </a:lnSpc>
              <a:spcBef>
                <a:spcPts val="0"/>
              </a:spcBef>
              <a:buNone/>
            </a:pPr>
            <a:endParaRPr lang="en-US" sz="1200"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2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Random number seed: 1551713462</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64148 MB RAM detected; reserving 32074 MB for main workspace.</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297237 variants loaded from .</a:t>
            </a:r>
            <a:r>
              <a:rPr lang="en-US" sz="1200" dirty="0" err="1">
                <a:latin typeface="Courier New" panose="02070309020205020404" pitchFamily="49" charset="0"/>
                <a:cs typeface="Courier New" panose="02070309020205020404" pitchFamily="49" charset="0"/>
              </a:rPr>
              <a:t>bim</a:t>
            </a:r>
            <a:r>
              <a:rPr lang="en-US" sz="1200" dirty="0">
                <a:latin typeface="Courier New" panose="02070309020205020404" pitchFamily="49" charset="0"/>
                <a:cs typeface="Courier New" panose="02070309020205020404" pitchFamily="49" charset="0"/>
              </a:rPr>
              <a:t> file.</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352 people (188 males, 164 females) loaded from .fam.</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352 phenotype values loaded from .fam.</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Using 1 thread (no multithreaded calculations invoked.</a:t>
            </a:r>
          </a:p>
          <a:p>
            <a:pPr marL="0" indent="0">
              <a:lnSpc>
                <a:spcPct val="120000"/>
              </a:lnSpc>
              <a:spcBef>
                <a:spcPts val="0"/>
              </a:spcBef>
              <a:buNone/>
            </a:pPr>
            <a:r>
              <a:rPr lang="en-US" sz="1200" dirty="0">
                <a:solidFill>
                  <a:srgbClr val="C00000"/>
                </a:solidFill>
                <a:latin typeface="Courier New" panose="02070309020205020404" pitchFamily="49" charset="0"/>
                <a:cs typeface="Courier New" panose="02070309020205020404" pitchFamily="49" charset="0"/>
              </a:rPr>
              <a:t>--</a:t>
            </a:r>
            <a:r>
              <a:rPr lang="en-US" sz="1200" dirty="0" err="1">
                <a:solidFill>
                  <a:srgbClr val="C00000"/>
                </a:solidFill>
                <a:latin typeface="Courier New" panose="02070309020205020404" pitchFamily="49" charset="0"/>
                <a:cs typeface="Courier New" panose="02070309020205020404" pitchFamily="49" charset="0"/>
              </a:rPr>
              <a:t>covar</a:t>
            </a:r>
            <a:r>
              <a:rPr lang="en-US" sz="1200" dirty="0">
                <a:solidFill>
                  <a:srgbClr val="C00000"/>
                </a:solidFill>
                <a:latin typeface="Courier New" panose="02070309020205020404" pitchFamily="49" charset="0"/>
                <a:cs typeface="Courier New" panose="02070309020205020404" pitchFamily="49" charset="0"/>
              </a:rPr>
              <a:t>: 4 covariates loaded</a:t>
            </a:r>
            <a:r>
              <a:rPr lang="en-US" sz="12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Before main variant filters, 352 founders and 0 </a:t>
            </a:r>
            <a:r>
              <a:rPr lang="en-US" sz="1200" dirty="0" err="1">
                <a:latin typeface="Courier New" panose="02070309020205020404" pitchFamily="49" charset="0"/>
                <a:cs typeface="Courier New" panose="02070309020205020404" pitchFamily="49" charset="0"/>
              </a:rPr>
              <a:t>nonfounders</a:t>
            </a:r>
            <a:r>
              <a:rPr lang="en-US" sz="1200" dirty="0">
                <a:latin typeface="Courier New" panose="02070309020205020404" pitchFamily="49" charset="0"/>
                <a:cs typeface="Courier New" panose="02070309020205020404" pitchFamily="49" charset="0"/>
              </a:rPr>
              <a:t> present.</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Calculating allele frequencies... done.</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Total genotyping rate is 0.985941.</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297237 variants and 352 people pass filters and QC.</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Among remaining phenotypes, </a:t>
            </a:r>
            <a:r>
              <a:rPr lang="en-US" sz="1200" dirty="0">
                <a:solidFill>
                  <a:srgbClr val="C00000"/>
                </a:solidFill>
                <a:latin typeface="Courier New" panose="02070309020205020404" pitchFamily="49" charset="0"/>
                <a:cs typeface="Courier New" panose="02070309020205020404" pitchFamily="49" charset="0"/>
              </a:rPr>
              <a:t>170 are cases and 182 are control</a:t>
            </a:r>
            <a:r>
              <a:rPr lang="en-US" sz="1200" dirty="0">
                <a:latin typeface="Courier New" panose="02070309020205020404" pitchFamily="49" charset="0"/>
                <a:cs typeface="Courier New" panose="02070309020205020404" pitchFamily="49" charset="0"/>
              </a:rPr>
              <a:t>s.</a:t>
            </a:r>
          </a:p>
          <a:p>
            <a:pPr marL="0" indent="0">
              <a:lnSpc>
                <a:spcPct val="120000"/>
              </a:lnSpc>
              <a:spcBef>
                <a:spcPts val="0"/>
              </a:spcBef>
              <a:buNone/>
            </a:pPr>
            <a:r>
              <a:rPr lang="en-US" sz="1200" dirty="0">
                <a:latin typeface="Courier New" panose="02070309020205020404" pitchFamily="49" charset="0"/>
                <a:cs typeface="Courier New" panose="02070309020205020404" pitchFamily="49" charset="0"/>
              </a:rPr>
              <a:t>Writing logistic model association results to </a:t>
            </a:r>
            <a:r>
              <a:rPr lang="en-US" sz="1200" dirty="0">
                <a:solidFill>
                  <a:srgbClr val="C00000"/>
                </a:solidFill>
                <a:latin typeface="Courier New" panose="02070309020205020404" pitchFamily="49" charset="0"/>
                <a:cs typeface="Courier New" panose="02070309020205020404" pitchFamily="49" charset="0"/>
              </a:rPr>
              <a:t>2.2_adclean.cc.assoc.logistic </a:t>
            </a:r>
            <a:r>
              <a:rPr lang="en-US" sz="1200" dirty="0">
                <a:latin typeface="Courier New" panose="02070309020205020404" pitchFamily="49" charset="0"/>
                <a:cs typeface="Courier New" panose="02070309020205020404" pitchFamily="49" charset="0"/>
              </a:rPr>
              <a:t>...</a:t>
            </a:r>
          </a:p>
        </p:txBody>
      </p:sp>
      <p:sp>
        <p:nvSpPr>
          <p:cNvPr id="4" name="Rectangle 3"/>
          <p:cNvSpPr/>
          <p:nvPr/>
        </p:nvSpPr>
        <p:spPr>
          <a:xfrm>
            <a:off x="2201082" y="1725216"/>
            <a:ext cx="1817677" cy="338554"/>
          </a:xfrm>
          <a:prstGeom prst="rect">
            <a:avLst/>
          </a:prstGeom>
        </p:spPr>
        <p:txBody>
          <a:bodyPr wrap="none">
            <a:spAutoFit/>
          </a:bodyPr>
          <a:lstStyle/>
          <a:p>
            <a:r>
              <a:rPr lang="en-AU" sz="1600" b="1" dirty="0">
                <a:solidFill>
                  <a:schemeClr val="accent1">
                    <a:lumMod val="75000"/>
                  </a:schemeClr>
                </a:solidFill>
                <a:latin typeface="+mj-lt"/>
              </a:rPr>
              <a:t>2.2_adclean.cc.log</a:t>
            </a:r>
          </a:p>
        </p:txBody>
      </p:sp>
      <p:sp>
        <p:nvSpPr>
          <p:cNvPr id="6" name="Title 1">
            <a:extLst>
              <a:ext uri="{FF2B5EF4-FFF2-40B4-BE49-F238E27FC236}">
                <a16:creationId xmlns:a16="http://schemas.microsoft.com/office/drawing/2014/main" id="{6DF3251E-3A97-42D2-BB09-BDE9D335087F}"/>
              </a:ext>
            </a:extLst>
          </p:cNvPr>
          <p:cNvSpPr>
            <a:spLocks noGrp="1"/>
          </p:cNvSpPr>
          <p:nvPr>
            <p:ph type="title"/>
          </p:nvPr>
        </p:nvSpPr>
        <p:spPr>
          <a:xfrm>
            <a:off x="2152650" y="491017"/>
            <a:ext cx="8377328" cy="599581"/>
          </a:xfrm>
        </p:spPr>
        <p:txBody>
          <a:bodyPr>
            <a:noAutofit/>
          </a:bodyPr>
          <a:lstStyle/>
          <a:p>
            <a:r>
              <a:rPr lang="en-US" sz="2700" dirty="0"/>
              <a:t>Exercise 2.2. Logistic regression with PC1-PC4 as covariates</a:t>
            </a:r>
            <a:br>
              <a:rPr lang="en-US" sz="2700" dirty="0"/>
            </a:br>
            <a:r>
              <a:rPr lang="en-US" sz="2700" u="sng" dirty="0"/>
              <a:t>hiding</a:t>
            </a:r>
            <a:r>
              <a:rPr lang="en-US" sz="2700" dirty="0"/>
              <a:t> the covariates)</a:t>
            </a:r>
          </a:p>
        </p:txBody>
      </p:sp>
    </p:spTree>
    <p:extLst>
      <p:ext uri="{BB962C8B-B14F-4D97-AF65-F5344CB8AC3E}">
        <p14:creationId xmlns:p14="http://schemas.microsoft.com/office/powerpoint/2010/main" val="3406720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45043" y="2294149"/>
            <a:ext cx="2752677" cy="338554"/>
          </a:xfrm>
          <a:prstGeom prst="rect">
            <a:avLst/>
          </a:prstGeom>
        </p:spPr>
        <p:txBody>
          <a:bodyPr wrap="none">
            <a:spAutoFit/>
          </a:bodyPr>
          <a:lstStyle/>
          <a:p>
            <a:r>
              <a:rPr lang="en-AU" sz="1600" b="1" dirty="0">
                <a:solidFill>
                  <a:schemeClr val="accent1">
                    <a:lumMod val="75000"/>
                  </a:schemeClr>
                </a:solidFill>
                <a:latin typeface="+mj-lt"/>
              </a:rPr>
              <a:t>2.2_adclean.cc.assoc.logistic</a:t>
            </a:r>
          </a:p>
        </p:txBody>
      </p:sp>
      <p:sp>
        <p:nvSpPr>
          <p:cNvPr id="2" name="Rectangle 1">
            <a:extLst>
              <a:ext uri="{FF2B5EF4-FFF2-40B4-BE49-F238E27FC236}">
                <a16:creationId xmlns:a16="http://schemas.microsoft.com/office/drawing/2014/main" id="{D851EBA9-4295-4996-BDE2-3CA48D94807B}"/>
              </a:ext>
            </a:extLst>
          </p:cNvPr>
          <p:cNvSpPr/>
          <p:nvPr/>
        </p:nvSpPr>
        <p:spPr>
          <a:xfrm>
            <a:off x="2245045" y="3014241"/>
            <a:ext cx="7986713" cy="1785104"/>
          </a:xfrm>
          <a:prstGeom prst="rect">
            <a:avLst/>
          </a:prstGeom>
        </p:spPr>
        <p:txBody>
          <a:bodyPr wrap="square">
            <a:spAutoFit/>
          </a:bodyPr>
          <a:lstStyle/>
          <a:p>
            <a:r>
              <a:rPr lang="en-AU" sz="1100" dirty="0">
                <a:latin typeface="Courier New" panose="02070309020205020404" pitchFamily="49" charset="0"/>
                <a:cs typeface="Courier New" panose="02070309020205020404" pitchFamily="49" charset="0"/>
              </a:rPr>
              <a:t>CHR         SNP         BP   A1       TEST    NMISS         OR         STAT            P</a:t>
            </a:r>
          </a:p>
          <a:p>
            <a:r>
              <a:rPr lang="en-AU" sz="1100" dirty="0">
                <a:latin typeface="Courier New" panose="02070309020205020404" pitchFamily="49" charset="0"/>
                <a:cs typeface="Courier New" panose="02070309020205020404" pitchFamily="49" charset="0"/>
              </a:rPr>
              <a:t>   1   rs3094315     752566    C        ADD      349      1.352        1.437       0.1508</a:t>
            </a:r>
          </a:p>
          <a:p>
            <a:r>
              <a:rPr lang="en-AU" sz="1100" dirty="0">
                <a:latin typeface="Courier New" panose="02070309020205020404" pitchFamily="49" charset="0"/>
                <a:cs typeface="Courier New" panose="02070309020205020404" pitchFamily="49" charset="0"/>
              </a:rPr>
              <a:t>   1   rs4040617     779322    G        ADD      351      1.276        1.047       0.2953</a:t>
            </a:r>
          </a:p>
          <a:p>
            <a:r>
              <a:rPr lang="en-AU" sz="1100" dirty="0">
                <a:latin typeface="Courier New" panose="02070309020205020404" pitchFamily="49" charset="0"/>
                <a:cs typeface="Courier New" panose="02070309020205020404" pitchFamily="49" charset="0"/>
              </a:rPr>
              <a:t>   1   rs4075116    1003629    G        ADD      351      1.013      0.08192       0.9347</a:t>
            </a:r>
          </a:p>
          <a:p>
            <a:r>
              <a:rPr lang="en-AU" sz="1100" dirty="0">
                <a:latin typeface="Courier New" panose="02070309020205020404" pitchFamily="49" charset="0"/>
                <a:cs typeface="Courier New" panose="02070309020205020404" pitchFamily="49" charset="0"/>
              </a:rPr>
              <a:t>   1   rs9442385    1097335    T        ADD      350     0.6388       -1.587       0.1125</a:t>
            </a:r>
          </a:p>
          <a:p>
            <a:r>
              <a:rPr lang="en-AU" sz="1100" dirty="0">
                <a:latin typeface="Courier New" panose="02070309020205020404" pitchFamily="49" charset="0"/>
                <a:cs typeface="Courier New" panose="02070309020205020404" pitchFamily="49" charset="0"/>
              </a:rPr>
              <a:t>   1  rs10907175    1130727    C        ADD      343      1.353        1.063       0.2879</a:t>
            </a:r>
          </a:p>
          <a:p>
            <a:r>
              <a:rPr lang="en-AU" sz="1100" dirty="0">
                <a:latin typeface="Courier New" panose="02070309020205020404" pitchFamily="49" charset="0"/>
                <a:cs typeface="Courier New" panose="02070309020205020404" pitchFamily="49" charset="0"/>
              </a:rPr>
              <a:t>   1   rs6603781    1158631    T        ADD      344      1.496        1.817      0.06918</a:t>
            </a:r>
          </a:p>
          <a:p>
            <a:r>
              <a:rPr lang="en-AU" sz="1100" dirty="0">
                <a:latin typeface="Courier New" panose="02070309020205020404" pitchFamily="49" charset="0"/>
                <a:cs typeface="Courier New" panose="02070309020205020404" pitchFamily="49" charset="0"/>
              </a:rPr>
              <a:t>   1  rs11260562    1165310    T        ADD      352     0.8613      -0.4002        0.689</a:t>
            </a:r>
          </a:p>
          <a:p>
            <a:r>
              <a:rPr lang="en-AU" sz="1100" dirty="0">
                <a:latin typeface="Courier New" panose="02070309020205020404" pitchFamily="49" charset="0"/>
                <a:cs typeface="Courier New" panose="02070309020205020404" pitchFamily="49" charset="0"/>
              </a:rPr>
              <a:t>   1   rs6685064    1211292    T        ADD      348     0.8395       -0.529       0.5968</a:t>
            </a:r>
          </a:p>
          <a:p>
            <a:r>
              <a:rPr lang="en-AU" sz="1100" dirty="0">
                <a:latin typeface="Courier New" panose="02070309020205020404" pitchFamily="49" charset="0"/>
                <a:cs typeface="Courier New" panose="02070309020205020404" pitchFamily="49" charset="0"/>
              </a:rPr>
              <a:t>   1    rs307378    1268847    T        ADD      349      1.212       0.4058       0.6849</a:t>
            </a:r>
          </a:p>
        </p:txBody>
      </p:sp>
      <p:sp>
        <p:nvSpPr>
          <p:cNvPr id="5" name="Title 1">
            <a:extLst>
              <a:ext uri="{FF2B5EF4-FFF2-40B4-BE49-F238E27FC236}">
                <a16:creationId xmlns:a16="http://schemas.microsoft.com/office/drawing/2014/main" id="{3964159B-285F-4574-8DCF-F95255DB845A}"/>
              </a:ext>
            </a:extLst>
          </p:cNvPr>
          <p:cNvSpPr txBox="1">
            <a:spLocks/>
          </p:cNvSpPr>
          <p:nvPr/>
        </p:nvSpPr>
        <p:spPr>
          <a:xfrm>
            <a:off x="2152650" y="491017"/>
            <a:ext cx="10344150" cy="5995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Logistic regression with PC1-PC4 as covariates</a:t>
            </a:r>
            <a:br>
              <a:rPr lang="en-US" sz="2700" dirty="0"/>
            </a:br>
            <a:r>
              <a:rPr lang="en-US" sz="2700" u="sng" dirty="0"/>
              <a:t>hiding</a:t>
            </a:r>
            <a:r>
              <a:rPr lang="en-US" sz="2700" dirty="0"/>
              <a:t> the covariates)</a:t>
            </a:r>
          </a:p>
        </p:txBody>
      </p:sp>
    </p:spTree>
    <p:extLst>
      <p:ext uri="{BB962C8B-B14F-4D97-AF65-F5344CB8AC3E}">
        <p14:creationId xmlns:p14="http://schemas.microsoft.com/office/powerpoint/2010/main" val="12237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plot the results</a:t>
            </a:r>
            <a:endParaRPr lang="en-AU" dirty="0"/>
          </a:p>
        </p:txBody>
      </p:sp>
      <p:sp>
        <p:nvSpPr>
          <p:cNvPr id="3" name="Subtitle 2"/>
          <p:cNvSpPr>
            <a:spLocks noGrp="1"/>
          </p:cNvSpPr>
          <p:nvPr>
            <p:ph type="subTitle" idx="1"/>
          </p:nvPr>
        </p:nvSpPr>
        <p:spPr>
          <a:xfrm>
            <a:off x="2667000" y="3824043"/>
            <a:ext cx="6858000" cy="539847"/>
          </a:xfrm>
        </p:spPr>
        <p:txBody>
          <a:bodyPr>
            <a:normAutofit/>
          </a:bodyPr>
          <a:lstStyle/>
          <a:p>
            <a:r>
              <a:rPr lang="en-US" sz="2800" dirty="0">
                <a:latin typeface="+mj-lt"/>
              </a:rPr>
              <a:t>QQ plots, Manhattan plots, and regional plots</a:t>
            </a:r>
            <a:endParaRPr lang="en-AU" sz="2800" dirty="0">
              <a:latin typeface="+mj-lt"/>
            </a:endParaRPr>
          </a:p>
        </p:txBody>
      </p:sp>
    </p:spTree>
    <p:extLst>
      <p:ext uri="{BB962C8B-B14F-4D97-AF65-F5344CB8AC3E}">
        <p14:creationId xmlns:p14="http://schemas.microsoft.com/office/powerpoint/2010/main" val="1246890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FC6E-F317-39DB-E55B-EE97AE5DC5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CBB336-0171-A208-BC54-4F8A2CD40D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6DDB3A4-917C-43D3-392C-9197BAF4B12D}"/>
              </a:ext>
            </a:extLst>
          </p:cNvPr>
          <p:cNvPicPr>
            <a:picLocks noChangeAspect="1"/>
          </p:cNvPicPr>
          <p:nvPr/>
        </p:nvPicPr>
        <p:blipFill>
          <a:blip r:embed="rId3"/>
          <a:stretch>
            <a:fillRect/>
          </a:stretch>
        </p:blipFill>
        <p:spPr>
          <a:xfrm>
            <a:off x="2209800" y="957620"/>
            <a:ext cx="7772400" cy="4942760"/>
          </a:xfrm>
          <a:prstGeom prst="rect">
            <a:avLst/>
          </a:prstGeom>
        </p:spPr>
      </p:pic>
    </p:spTree>
    <p:extLst>
      <p:ext uri="{BB962C8B-B14F-4D97-AF65-F5344CB8AC3E}">
        <p14:creationId xmlns:p14="http://schemas.microsoft.com/office/powerpoint/2010/main" val="2969228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7FD79-B299-D720-0172-7282278AC82A}"/>
              </a:ext>
            </a:extLst>
          </p:cNvPr>
          <p:cNvPicPr>
            <a:picLocks noChangeAspect="1"/>
          </p:cNvPicPr>
          <p:nvPr/>
        </p:nvPicPr>
        <p:blipFill>
          <a:blip r:embed="rId3"/>
          <a:stretch>
            <a:fillRect/>
          </a:stretch>
        </p:blipFill>
        <p:spPr>
          <a:xfrm>
            <a:off x="366484" y="460426"/>
            <a:ext cx="10153317" cy="5708145"/>
          </a:xfrm>
          <a:prstGeom prst="rect">
            <a:avLst/>
          </a:prstGeom>
        </p:spPr>
      </p:pic>
      <p:pic>
        <p:nvPicPr>
          <p:cNvPr id="6" name="Picture 5">
            <a:extLst>
              <a:ext uri="{FF2B5EF4-FFF2-40B4-BE49-F238E27FC236}">
                <a16:creationId xmlns:a16="http://schemas.microsoft.com/office/drawing/2014/main" id="{F93F1244-B436-A832-6E76-CF4935152CDE}"/>
              </a:ext>
            </a:extLst>
          </p:cNvPr>
          <p:cNvPicPr>
            <a:picLocks noChangeAspect="1"/>
          </p:cNvPicPr>
          <p:nvPr/>
        </p:nvPicPr>
        <p:blipFill>
          <a:blip r:embed="rId4"/>
          <a:stretch>
            <a:fillRect/>
          </a:stretch>
        </p:blipFill>
        <p:spPr>
          <a:xfrm>
            <a:off x="8564001" y="1325880"/>
            <a:ext cx="1590173" cy="575491"/>
          </a:xfrm>
          <a:prstGeom prst="rect">
            <a:avLst/>
          </a:prstGeom>
        </p:spPr>
      </p:pic>
    </p:spTree>
    <p:extLst>
      <p:ext uri="{BB962C8B-B14F-4D97-AF65-F5344CB8AC3E}">
        <p14:creationId xmlns:p14="http://schemas.microsoft.com/office/powerpoint/2010/main" val="2462096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586" y="442211"/>
            <a:ext cx="7886700" cy="994172"/>
          </a:xfrm>
        </p:spPr>
        <p:txBody>
          <a:bodyPr>
            <a:normAutofit/>
          </a:bodyPr>
          <a:lstStyle/>
          <a:p>
            <a:r>
              <a:rPr lang="en-AU" sz="3600" dirty="0"/>
              <a:t>QQ plot</a:t>
            </a:r>
          </a:p>
        </p:txBody>
      </p:sp>
      <p:sp>
        <p:nvSpPr>
          <p:cNvPr id="3" name="Content Placeholder 2"/>
          <p:cNvSpPr>
            <a:spLocks noGrp="1"/>
          </p:cNvSpPr>
          <p:nvPr>
            <p:ph idx="1"/>
          </p:nvPr>
        </p:nvSpPr>
        <p:spPr>
          <a:xfrm>
            <a:off x="1873587" y="1257058"/>
            <a:ext cx="8027957" cy="1428992"/>
          </a:xfrm>
        </p:spPr>
        <p:txBody>
          <a:bodyPr>
            <a:noAutofit/>
          </a:bodyPr>
          <a:lstStyle/>
          <a:p>
            <a:pPr algn="just"/>
            <a:r>
              <a:rPr lang="en-AU" sz="1800" dirty="0">
                <a:latin typeface="+mj-lt"/>
              </a:rPr>
              <a:t>Checks the overall distribution of test statistics or –log10 p-values with the expectation under the null hypothesis of no association (the diagonal line shows where the points should fall under the null).</a:t>
            </a:r>
          </a:p>
          <a:p>
            <a:pPr algn="just"/>
            <a:r>
              <a:rPr lang="en-AU" sz="1800" dirty="0">
                <a:latin typeface="+mj-lt"/>
              </a:rPr>
              <a:t>Evaluates systematic bias and inflation (undetected sample duplications, unknown familial relationships, gross population stratification, problems in QC…).</a:t>
            </a:r>
          </a:p>
        </p:txBody>
      </p:sp>
      <p:sp>
        <p:nvSpPr>
          <p:cNvPr id="4" name="Title 1"/>
          <p:cNvSpPr txBox="1">
            <a:spLocks/>
          </p:cNvSpPr>
          <p:nvPr/>
        </p:nvSpPr>
        <p:spPr>
          <a:xfrm>
            <a:off x="1873586" y="286054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a:t>Lambda</a:t>
            </a:r>
          </a:p>
        </p:txBody>
      </p:sp>
      <p:sp>
        <p:nvSpPr>
          <p:cNvPr id="5" name="Rectangle 4"/>
          <p:cNvSpPr/>
          <p:nvPr/>
        </p:nvSpPr>
        <p:spPr>
          <a:xfrm>
            <a:off x="1965028" y="3669397"/>
            <a:ext cx="5394745" cy="2746393"/>
          </a:xfrm>
          <a:prstGeom prst="rect">
            <a:avLst/>
          </a:prstGeom>
        </p:spPr>
        <p:txBody>
          <a:bodyPr wrap="square">
            <a:spAutoFit/>
          </a:bodyPr>
          <a:lstStyle/>
          <a:p>
            <a:pPr marL="171446" indent="-171446">
              <a:lnSpc>
                <a:spcPct val="90000"/>
              </a:lnSpc>
              <a:spcBef>
                <a:spcPts val="750"/>
              </a:spcBef>
              <a:buFont typeface="Arial" panose="020B0604020202020204" pitchFamily="34" charset="0"/>
              <a:buChar char="•"/>
            </a:pPr>
            <a:r>
              <a:rPr lang="en-AU" dirty="0">
                <a:latin typeface="+mj-lt"/>
              </a:rPr>
              <a:t>It is the ratio of the median of the empirically observed distribution of the test statistic to the expected median.</a:t>
            </a:r>
          </a:p>
          <a:p>
            <a:pPr marL="171446" indent="-171446">
              <a:lnSpc>
                <a:spcPct val="90000"/>
              </a:lnSpc>
              <a:spcBef>
                <a:spcPts val="750"/>
              </a:spcBef>
              <a:buFont typeface="Arial" panose="020B0604020202020204" pitchFamily="34" charset="0"/>
              <a:buChar char="•"/>
            </a:pPr>
            <a:r>
              <a:rPr lang="en-AU" dirty="0">
                <a:latin typeface="+mj-lt"/>
              </a:rPr>
              <a:t>It quantifies the extent of the bulk inflation and the excess false positive rate.</a:t>
            </a:r>
          </a:p>
          <a:p>
            <a:pPr marL="514337" lvl="1" indent="-171446">
              <a:lnSpc>
                <a:spcPct val="90000"/>
              </a:lnSpc>
              <a:spcBef>
                <a:spcPts val="750"/>
              </a:spcBef>
              <a:buFont typeface="Arial" panose="020B0604020202020204" pitchFamily="34" charset="0"/>
              <a:buChar char="•"/>
            </a:pPr>
            <a:r>
              <a:rPr lang="en-AU" dirty="0">
                <a:latin typeface="+mj-lt"/>
              </a:rPr>
              <a:t>The expected median of the chi-square distribution with one degree of freedom is 0.455. </a:t>
            </a:r>
          </a:p>
          <a:p>
            <a:pPr marL="514337" lvl="1" indent="-171446">
              <a:lnSpc>
                <a:spcPct val="90000"/>
              </a:lnSpc>
              <a:spcBef>
                <a:spcPts val="750"/>
              </a:spcBef>
              <a:buFont typeface="Arial" panose="020B0604020202020204" pitchFamily="34" charset="0"/>
              <a:buChar char="•"/>
            </a:pPr>
            <a:r>
              <a:rPr lang="en-AU" dirty="0">
                <a:latin typeface="+mj-lt"/>
              </a:rPr>
              <a:t>lambda=median(chi^2)/0.455 </a:t>
            </a:r>
          </a:p>
          <a:p>
            <a:pPr marL="171446" indent="-171446">
              <a:lnSpc>
                <a:spcPct val="90000"/>
              </a:lnSpc>
              <a:spcBef>
                <a:spcPts val="750"/>
              </a:spcBef>
              <a:buFont typeface="Arial" panose="020B0604020202020204" pitchFamily="34" charset="0"/>
              <a:buChar char="•"/>
            </a:pPr>
            <a:r>
              <a:rPr lang="en-AU" dirty="0">
                <a:latin typeface="+mj-lt"/>
              </a:rPr>
              <a:t>It should be close to 1.</a:t>
            </a:r>
          </a:p>
        </p:txBody>
      </p:sp>
      <p:pic>
        <p:nvPicPr>
          <p:cNvPr id="8" name="Picture 7"/>
          <p:cNvPicPr>
            <a:picLocks noChangeAspect="1"/>
          </p:cNvPicPr>
          <p:nvPr/>
        </p:nvPicPr>
        <p:blipFill rotWithShape="1">
          <a:blip r:embed="rId3"/>
          <a:srcRect l="8078" t="439" r="3212" b="1009"/>
          <a:stretch/>
        </p:blipFill>
        <p:spPr>
          <a:xfrm>
            <a:off x="7216141" y="3443577"/>
            <a:ext cx="3352657" cy="2986364"/>
          </a:xfrm>
          <a:prstGeom prst="rect">
            <a:avLst/>
          </a:prstGeom>
        </p:spPr>
      </p:pic>
    </p:spTree>
    <p:extLst>
      <p:ext uri="{BB962C8B-B14F-4D97-AF65-F5344CB8AC3E}">
        <p14:creationId xmlns:p14="http://schemas.microsoft.com/office/powerpoint/2010/main" val="175204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schizophrenia GWAS">
            <a:extLst>
              <a:ext uri="{FF2B5EF4-FFF2-40B4-BE49-F238E27FC236}">
                <a16:creationId xmlns:a16="http://schemas.microsoft.com/office/drawing/2014/main" id="{ED438817-C237-4B68-8E17-44AF3BD737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52" r="51914" b="6971"/>
          <a:stretch/>
        </p:blipFill>
        <p:spPr bwMode="auto">
          <a:xfrm>
            <a:off x="1879510" y="3164577"/>
            <a:ext cx="6678152" cy="336195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2152650" y="537518"/>
            <a:ext cx="7886700" cy="994172"/>
          </a:xfrm>
        </p:spPr>
        <p:txBody>
          <a:bodyPr>
            <a:normAutofit/>
          </a:bodyPr>
          <a:lstStyle/>
          <a:p>
            <a:r>
              <a:rPr lang="en-AU" sz="3600" dirty="0"/>
              <a:t>Manhattan plot</a:t>
            </a:r>
          </a:p>
        </p:txBody>
      </p:sp>
      <p:sp>
        <p:nvSpPr>
          <p:cNvPr id="3" name="Content Placeholder 2"/>
          <p:cNvSpPr>
            <a:spLocks noGrp="1"/>
          </p:cNvSpPr>
          <p:nvPr>
            <p:ph idx="1"/>
          </p:nvPr>
        </p:nvSpPr>
        <p:spPr>
          <a:xfrm>
            <a:off x="3939333" y="2080328"/>
            <a:ext cx="6261699" cy="1805872"/>
          </a:xfrm>
        </p:spPr>
        <p:txBody>
          <a:bodyPr>
            <a:normAutofit/>
          </a:bodyPr>
          <a:lstStyle/>
          <a:p>
            <a:pPr algn="just"/>
            <a:r>
              <a:rPr lang="en-AU" sz="2000" dirty="0">
                <a:latin typeface="+mj-lt"/>
              </a:rPr>
              <a:t>Plots the -log10 of the association p-value for each SNP against the genomic coordinates.</a:t>
            </a:r>
          </a:p>
          <a:p>
            <a:pPr algn="just"/>
            <a:r>
              <a:rPr lang="en-AU" sz="2000" dirty="0">
                <a:latin typeface="+mj-lt"/>
              </a:rPr>
              <a:t>The strongest associations will have the smallest p-values and the –log10 of these p-values will have the highest height in the plot.</a:t>
            </a:r>
          </a:p>
        </p:txBody>
      </p:sp>
      <p:cxnSp>
        <p:nvCxnSpPr>
          <p:cNvPr id="6" name="Straight Connector 5">
            <a:extLst>
              <a:ext uri="{FF2B5EF4-FFF2-40B4-BE49-F238E27FC236}">
                <a16:creationId xmlns:a16="http://schemas.microsoft.com/office/drawing/2014/main" id="{448101EC-8CD7-55FF-FA79-B3B5EA677194}"/>
              </a:ext>
            </a:extLst>
          </p:cNvPr>
          <p:cNvCxnSpPr>
            <a:cxnSpLocks/>
          </p:cNvCxnSpPr>
          <p:nvPr/>
        </p:nvCxnSpPr>
        <p:spPr>
          <a:xfrm>
            <a:off x="2380343" y="5563757"/>
            <a:ext cx="617731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885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35616" y="2385288"/>
            <a:ext cx="4531670" cy="1056443"/>
          </a:xfrm>
          <a:prstGeom prst="rect">
            <a:avLst/>
          </a:prstGeom>
        </p:spPr>
      </p:pic>
      <p:sp>
        <p:nvSpPr>
          <p:cNvPr id="3" name="TextBox 2"/>
          <p:cNvSpPr txBox="1"/>
          <p:nvPr/>
        </p:nvSpPr>
        <p:spPr>
          <a:xfrm>
            <a:off x="1757980" y="1308520"/>
            <a:ext cx="7317241" cy="461665"/>
          </a:xfrm>
          <a:prstGeom prst="rect">
            <a:avLst/>
          </a:prstGeom>
          <a:noFill/>
        </p:spPr>
        <p:txBody>
          <a:bodyPr wrap="square" rtlCol="0">
            <a:spAutoFit/>
          </a:bodyPr>
          <a:lstStyle/>
          <a:p>
            <a:r>
              <a:rPr lang="en-AU" sz="2400" dirty="0" err="1">
                <a:latin typeface="+mj-lt"/>
              </a:rPr>
              <a:t>qqman</a:t>
            </a:r>
            <a:r>
              <a:rPr lang="en-AU" sz="2400" dirty="0">
                <a:latin typeface="+mj-lt"/>
              </a:rPr>
              <a:t> package in R to build Manhattan and QQ plots</a:t>
            </a:r>
          </a:p>
        </p:txBody>
      </p:sp>
      <p:pic>
        <p:nvPicPr>
          <p:cNvPr id="4" name="Picture 3"/>
          <p:cNvPicPr>
            <a:picLocks noChangeAspect="1"/>
          </p:cNvPicPr>
          <p:nvPr/>
        </p:nvPicPr>
        <p:blipFill>
          <a:blip r:embed="rId4"/>
          <a:stretch>
            <a:fillRect/>
          </a:stretch>
        </p:blipFill>
        <p:spPr>
          <a:xfrm>
            <a:off x="6456965" y="2385287"/>
            <a:ext cx="3705839" cy="3192384"/>
          </a:xfrm>
          <a:prstGeom prst="rect">
            <a:avLst/>
          </a:prstGeom>
        </p:spPr>
      </p:pic>
      <p:pic>
        <p:nvPicPr>
          <p:cNvPr id="5" name="Picture 4"/>
          <p:cNvPicPr>
            <a:picLocks noChangeAspect="1"/>
          </p:cNvPicPr>
          <p:nvPr/>
        </p:nvPicPr>
        <p:blipFill rotWithShape="1">
          <a:blip r:embed="rId5"/>
          <a:srcRect b="60700"/>
          <a:stretch/>
        </p:blipFill>
        <p:spPr>
          <a:xfrm>
            <a:off x="1757979" y="4173642"/>
            <a:ext cx="3274988" cy="546087"/>
          </a:xfrm>
          <a:prstGeom prst="rect">
            <a:avLst/>
          </a:prstGeom>
        </p:spPr>
      </p:pic>
    </p:spTree>
    <p:extLst>
      <p:ext uri="{BB962C8B-B14F-4D97-AF65-F5344CB8AC3E}">
        <p14:creationId xmlns:p14="http://schemas.microsoft.com/office/powerpoint/2010/main" val="644669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9C2222-4D58-495A-8BA6-B2425F8B8294}"/>
              </a:ext>
            </a:extLst>
          </p:cNvPr>
          <p:cNvSpPr/>
          <p:nvPr/>
        </p:nvSpPr>
        <p:spPr>
          <a:xfrm>
            <a:off x="7404578" y="6150114"/>
            <a:ext cx="2979149" cy="707886"/>
          </a:xfrm>
          <a:prstGeom prst="rect">
            <a:avLst/>
          </a:prstGeom>
        </p:spPr>
        <p:txBody>
          <a:bodyPr wrap="none">
            <a:spAutoFit/>
          </a:bodyPr>
          <a:lstStyle/>
          <a:p>
            <a:r>
              <a:rPr lang="en-AU" sz="2000" dirty="0">
                <a:hlinkClick r:id="rId3"/>
              </a:rPr>
              <a:t>https://ldlink.nci.nih.gov</a:t>
            </a:r>
            <a:r>
              <a:rPr lang="en-AU" sz="2000" dirty="0"/>
              <a:t>/</a:t>
            </a:r>
          </a:p>
          <a:p>
            <a:endParaRPr lang="en-AU" sz="2000" dirty="0"/>
          </a:p>
        </p:txBody>
      </p:sp>
      <p:pic>
        <p:nvPicPr>
          <p:cNvPr id="3" name="Picture 2">
            <a:extLst>
              <a:ext uri="{FF2B5EF4-FFF2-40B4-BE49-F238E27FC236}">
                <a16:creationId xmlns:a16="http://schemas.microsoft.com/office/drawing/2014/main" id="{A29C3D14-E595-477B-8D2D-56AEE811CCAA}"/>
              </a:ext>
            </a:extLst>
          </p:cNvPr>
          <p:cNvPicPr>
            <a:picLocks noChangeAspect="1"/>
          </p:cNvPicPr>
          <p:nvPr/>
        </p:nvPicPr>
        <p:blipFill rotWithShape="1">
          <a:blip r:embed="rId4"/>
          <a:srcRect l="-492" t="9621" r="11070" b="13189"/>
          <a:stretch/>
        </p:blipFill>
        <p:spPr>
          <a:xfrm>
            <a:off x="1941195" y="1411605"/>
            <a:ext cx="8309610" cy="4034790"/>
          </a:xfrm>
          <a:prstGeom prst="rect">
            <a:avLst/>
          </a:prstGeom>
        </p:spPr>
      </p:pic>
      <p:sp>
        <p:nvSpPr>
          <p:cNvPr id="4" name="Title 1">
            <a:extLst>
              <a:ext uri="{FF2B5EF4-FFF2-40B4-BE49-F238E27FC236}">
                <a16:creationId xmlns:a16="http://schemas.microsoft.com/office/drawing/2014/main" id="{B605D7A7-C177-4775-A4C1-5A1FE1BC997F}"/>
              </a:ext>
            </a:extLst>
          </p:cNvPr>
          <p:cNvSpPr txBox="1">
            <a:spLocks/>
          </p:cNvSpPr>
          <p:nvPr/>
        </p:nvSpPr>
        <p:spPr>
          <a:xfrm>
            <a:off x="2152650" y="537518"/>
            <a:ext cx="7886700" cy="9941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a:t>Regional plot</a:t>
            </a:r>
          </a:p>
        </p:txBody>
      </p:sp>
    </p:spTree>
    <p:extLst>
      <p:ext uri="{BB962C8B-B14F-4D97-AF65-F5344CB8AC3E}">
        <p14:creationId xmlns:p14="http://schemas.microsoft.com/office/powerpoint/2010/main" val="150861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927898-78DB-4387-A352-D434A110E84C}"/>
              </a:ext>
            </a:extLst>
          </p:cNvPr>
          <p:cNvSpPr/>
          <p:nvPr/>
        </p:nvSpPr>
        <p:spPr>
          <a:xfrm>
            <a:off x="2244091" y="2563380"/>
            <a:ext cx="5016909" cy="3908762"/>
          </a:xfrm>
          <a:prstGeom prst="rect">
            <a:avLst/>
          </a:prstGeom>
        </p:spPr>
        <p:txBody>
          <a:bodyPr wrap="square">
            <a:spAutoFit/>
          </a:bodyPr>
          <a:lstStyle/>
          <a:p>
            <a:r>
              <a:rPr lang="en-US" sz="2000" dirty="0">
                <a:latin typeface="+mj-lt"/>
              </a:rPr>
              <a:t>To prepare the file, do:</a:t>
            </a:r>
          </a:p>
          <a:p>
            <a:endParaRPr lang="en-US" sz="1400" b="1" dirty="0"/>
          </a:p>
          <a:p>
            <a:endParaRPr lang="en-AU" sz="1600" dirty="0"/>
          </a:p>
          <a:p>
            <a:r>
              <a:rPr lang="en-AU" b="1" dirty="0" err="1">
                <a:latin typeface="Courier New" panose="02070309020205020404" pitchFamily="49" charset="0"/>
                <a:cs typeface="Courier New" panose="02070309020205020404" pitchFamily="49" charset="0"/>
              </a:rPr>
              <a:t>awk</a:t>
            </a:r>
            <a:r>
              <a:rPr lang="en-AU" b="1" dirty="0">
                <a:latin typeface="Courier New" panose="02070309020205020404" pitchFamily="49" charset="0"/>
                <a:cs typeface="Courier New" panose="02070309020205020404" pitchFamily="49" charset="0"/>
              </a:rPr>
              <a:t> '{if (NR==1 || $1==19) print $1,$3,$2,$9}'  2.2_adclean.cc.assoc.logistic | grep -v NA &gt; ld19.adclean.cc.logistic.txt</a:t>
            </a:r>
          </a:p>
          <a:p>
            <a:endParaRPr lang="en-AU" b="1" dirty="0">
              <a:latin typeface="Courier New" panose="02070309020205020404" pitchFamily="49" charset="0"/>
              <a:cs typeface="Courier New" panose="02070309020205020404" pitchFamily="49" charset="0"/>
            </a:endParaRPr>
          </a:p>
          <a:p>
            <a:endParaRPr lang="en-AU" sz="2000" dirty="0">
              <a:latin typeface="+mj-lt"/>
            </a:endParaRPr>
          </a:p>
          <a:p>
            <a:r>
              <a:rPr lang="en-US" sz="2000" dirty="0">
                <a:latin typeface="+mj-lt"/>
              </a:rPr>
              <a:t>To find the name of the SNP, do:</a:t>
            </a:r>
            <a:endParaRPr lang="en-AU" sz="2000" dirty="0">
              <a:latin typeface="+mj-lt"/>
            </a:endParaRPr>
          </a:p>
          <a:p>
            <a:endParaRPr lang="en-AU" sz="1400" b="1" dirty="0">
              <a:latin typeface="Courier New" panose="02070309020205020404" pitchFamily="49" charset="0"/>
              <a:cs typeface="Courier New" panose="02070309020205020404" pitchFamily="49" charset="0"/>
            </a:endParaRPr>
          </a:p>
          <a:p>
            <a:r>
              <a:rPr lang="en-AU" b="1" dirty="0">
                <a:latin typeface="Courier New" panose="02070309020205020404" pitchFamily="49" charset="0"/>
                <a:cs typeface="Courier New" panose="02070309020205020404" pitchFamily="49" charset="0"/>
              </a:rPr>
              <a:t>sort -k4 -r ld19.adclean.cc.logistic.txt | head</a:t>
            </a:r>
          </a:p>
        </p:txBody>
      </p:sp>
      <p:sp>
        <p:nvSpPr>
          <p:cNvPr id="5" name="Title 1">
            <a:extLst>
              <a:ext uri="{FF2B5EF4-FFF2-40B4-BE49-F238E27FC236}">
                <a16:creationId xmlns:a16="http://schemas.microsoft.com/office/drawing/2014/main" id="{D4C13E97-BDCB-44D1-B3C7-5E7A0378BC87}"/>
              </a:ext>
            </a:extLst>
          </p:cNvPr>
          <p:cNvSpPr txBox="1">
            <a:spLocks/>
          </p:cNvSpPr>
          <p:nvPr/>
        </p:nvSpPr>
        <p:spPr>
          <a:xfrm>
            <a:off x="2152651" y="1131096"/>
            <a:ext cx="8377328" cy="8001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Exercise 2.3. Logistic regression with PC1-PC4 as covariates – plot the results</a:t>
            </a:r>
            <a:endParaRPr lang="en-AU" sz="2700" dirty="0"/>
          </a:p>
        </p:txBody>
      </p:sp>
      <p:sp>
        <p:nvSpPr>
          <p:cNvPr id="6" name="Rectangle 5">
            <a:extLst>
              <a:ext uri="{FF2B5EF4-FFF2-40B4-BE49-F238E27FC236}">
                <a16:creationId xmlns:a16="http://schemas.microsoft.com/office/drawing/2014/main" id="{19C7266B-434E-4B7C-A626-EDB7567279CE}"/>
              </a:ext>
            </a:extLst>
          </p:cNvPr>
          <p:cNvSpPr/>
          <p:nvPr/>
        </p:nvSpPr>
        <p:spPr>
          <a:xfrm>
            <a:off x="7112409" y="3449433"/>
            <a:ext cx="3314700" cy="1477328"/>
          </a:xfrm>
          <a:prstGeom prst="rect">
            <a:avLst/>
          </a:prstGeom>
        </p:spPr>
        <p:txBody>
          <a:bodyPr wrap="square">
            <a:spAutoFit/>
          </a:bodyPr>
          <a:lstStyle/>
          <a:p>
            <a:r>
              <a:rPr lang="en-AU" dirty="0"/>
              <a:t>CHR BP SNP P</a:t>
            </a:r>
          </a:p>
          <a:p>
            <a:r>
              <a:rPr lang="en-AU" dirty="0"/>
              <a:t>19 261033 rs8105536 0.6398</a:t>
            </a:r>
          </a:p>
          <a:p>
            <a:r>
              <a:rPr lang="en-AU" dirty="0"/>
              <a:t>19 277776 rs11084928 0.1609</a:t>
            </a:r>
          </a:p>
          <a:p>
            <a:r>
              <a:rPr lang="en-AU" dirty="0"/>
              <a:t>19 293934 rs1106581 0.8085</a:t>
            </a:r>
          </a:p>
          <a:p>
            <a:r>
              <a:rPr lang="en-AU" dirty="0"/>
              <a:t>19 301639 rs4897940 0.7669</a:t>
            </a:r>
          </a:p>
        </p:txBody>
      </p:sp>
      <p:sp>
        <p:nvSpPr>
          <p:cNvPr id="7" name="Rectangle 6">
            <a:extLst>
              <a:ext uri="{FF2B5EF4-FFF2-40B4-BE49-F238E27FC236}">
                <a16:creationId xmlns:a16="http://schemas.microsoft.com/office/drawing/2014/main" id="{8BD09A76-5BD4-4831-8901-8F03C2B906A0}"/>
              </a:ext>
            </a:extLst>
          </p:cNvPr>
          <p:cNvSpPr/>
          <p:nvPr/>
        </p:nvSpPr>
        <p:spPr>
          <a:xfrm>
            <a:off x="8778167" y="5918954"/>
            <a:ext cx="1235595" cy="369332"/>
          </a:xfrm>
          <a:prstGeom prst="rect">
            <a:avLst/>
          </a:prstGeom>
        </p:spPr>
        <p:txBody>
          <a:bodyPr wrap="none">
            <a:spAutoFit/>
          </a:bodyPr>
          <a:lstStyle/>
          <a:p>
            <a:r>
              <a:rPr lang="en-AU" dirty="0"/>
              <a:t>rs4420638</a:t>
            </a:r>
          </a:p>
        </p:txBody>
      </p:sp>
    </p:spTree>
    <p:extLst>
      <p:ext uri="{BB962C8B-B14F-4D97-AF65-F5344CB8AC3E}">
        <p14:creationId xmlns:p14="http://schemas.microsoft.com/office/powerpoint/2010/main" val="160825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CB280-D666-4102-8DC4-7927440C6BCD}"/>
              </a:ext>
            </a:extLst>
          </p:cNvPr>
          <p:cNvPicPr>
            <a:picLocks noChangeAspect="1"/>
          </p:cNvPicPr>
          <p:nvPr/>
        </p:nvPicPr>
        <p:blipFill rotWithShape="1">
          <a:blip r:embed="rId2"/>
          <a:srcRect l="1499" t="5334" r="13751" b="36000"/>
          <a:stretch/>
        </p:blipFill>
        <p:spPr>
          <a:xfrm>
            <a:off x="1786890" y="1751117"/>
            <a:ext cx="8618220" cy="3355767"/>
          </a:xfrm>
          <a:prstGeom prst="rect">
            <a:avLst/>
          </a:prstGeom>
        </p:spPr>
      </p:pic>
    </p:spTree>
    <p:extLst>
      <p:ext uri="{BB962C8B-B14F-4D97-AF65-F5344CB8AC3E}">
        <p14:creationId xmlns:p14="http://schemas.microsoft.com/office/powerpoint/2010/main" val="560330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780EA-B242-47C3-A914-CC325735EB0F}"/>
              </a:ext>
            </a:extLst>
          </p:cNvPr>
          <p:cNvPicPr>
            <a:picLocks noChangeAspect="1"/>
          </p:cNvPicPr>
          <p:nvPr/>
        </p:nvPicPr>
        <p:blipFill>
          <a:blip r:embed="rId3"/>
          <a:stretch>
            <a:fillRect/>
          </a:stretch>
        </p:blipFill>
        <p:spPr>
          <a:xfrm>
            <a:off x="4030028" y="393605"/>
            <a:ext cx="4900612" cy="6070790"/>
          </a:xfrm>
          <a:prstGeom prst="rect">
            <a:avLst/>
          </a:prstGeom>
        </p:spPr>
      </p:pic>
    </p:spTree>
    <p:extLst>
      <p:ext uri="{BB962C8B-B14F-4D97-AF65-F5344CB8AC3E}">
        <p14:creationId xmlns:p14="http://schemas.microsoft.com/office/powerpoint/2010/main" val="3858120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DACE-018E-0259-4422-2660E8A30A45}"/>
              </a:ext>
            </a:extLst>
          </p:cNvPr>
          <p:cNvSpPr>
            <a:spLocks noGrp="1"/>
          </p:cNvSpPr>
          <p:nvPr>
            <p:ph type="title"/>
          </p:nvPr>
        </p:nvSpPr>
        <p:spPr/>
        <p:txBody>
          <a:bodyPr/>
          <a:lstStyle/>
          <a:p>
            <a:r>
              <a:rPr lang="en-US" dirty="0"/>
              <a:t>Public GWAS data</a:t>
            </a:r>
          </a:p>
        </p:txBody>
      </p:sp>
      <p:sp>
        <p:nvSpPr>
          <p:cNvPr id="4" name="TextBox 3">
            <a:extLst>
              <a:ext uri="{FF2B5EF4-FFF2-40B4-BE49-F238E27FC236}">
                <a16:creationId xmlns:a16="http://schemas.microsoft.com/office/drawing/2014/main" id="{E6BCE80A-0D28-204E-217E-4C92231618C1}"/>
              </a:ext>
            </a:extLst>
          </p:cNvPr>
          <p:cNvSpPr txBox="1"/>
          <p:nvPr/>
        </p:nvSpPr>
        <p:spPr>
          <a:xfrm>
            <a:off x="8926285" y="6308209"/>
            <a:ext cx="6096000" cy="369332"/>
          </a:xfrm>
          <a:prstGeom prst="rect">
            <a:avLst/>
          </a:prstGeom>
          <a:noFill/>
        </p:spPr>
        <p:txBody>
          <a:bodyPr wrap="square">
            <a:spAutoFit/>
          </a:bodyPr>
          <a:lstStyle/>
          <a:p>
            <a:r>
              <a:rPr lang="en-US" dirty="0">
                <a:hlinkClick r:id="rId3"/>
              </a:rPr>
              <a:t>https://www.ebi.ac.uk/gwas/</a:t>
            </a:r>
            <a:r>
              <a:rPr lang="en-US" dirty="0"/>
              <a:t> </a:t>
            </a:r>
          </a:p>
        </p:txBody>
      </p:sp>
      <p:pic>
        <p:nvPicPr>
          <p:cNvPr id="5" name="Picture 4">
            <a:extLst>
              <a:ext uri="{FF2B5EF4-FFF2-40B4-BE49-F238E27FC236}">
                <a16:creationId xmlns:a16="http://schemas.microsoft.com/office/drawing/2014/main" id="{2FBC5743-533C-8A01-15D5-406D84D21685}"/>
              </a:ext>
            </a:extLst>
          </p:cNvPr>
          <p:cNvPicPr>
            <a:picLocks noChangeAspect="1"/>
          </p:cNvPicPr>
          <p:nvPr/>
        </p:nvPicPr>
        <p:blipFill>
          <a:blip r:embed="rId4"/>
          <a:stretch>
            <a:fillRect/>
          </a:stretch>
        </p:blipFill>
        <p:spPr>
          <a:xfrm>
            <a:off x="1382485" y="1690688"/>
            <a:ext cx="9358070" cy="4187598"/>
          </a:xfrm>
          <a:prstGeom prst="rect">
            <a:avLst/>
          </a:prstGeom>
        </p:spPr>
      </p:pic>
      <p:pic>
        <p:nvPicPr>
          <p:cNvPr id="6" name="Picture 5">
            <a:extLst>
              <a:ext uri="{FF2B5EF4-FFF2-40B4-BE49-F238E27FC236}">
                <a16:creationId xmlns:a16="http://schemas.microsoft.com/office/drawing/2014/main" id="{1292A478-15BF-378E-0E6E-5A1452EDFB2E}"/>
              </a:ext>
            </a:extLst>
          </p:cNvPr>
          <p:cNvPicPr>
            <a:picLocks noChangeAspect="1"/>
          </p:cNvPicPr>
          <p:nvPr/>
        </p:nvPicPr>
        <p:blipFill>
          <a:blip r:embed="rId5"/>
          <a:stretch>
            <a:fillRect/>
          </a:stretch>
        </p:blipFill>
        <p:spPr>
          <a:xfrm>
            <a:off x="2968155" y="1690688"/>
            <a:ext cx="7772400" cy="3950273"/>
          </a:xfrm>
          <a:prstGeom prst="rect">
            <a:avLst/>
          </a:prstGeom>
        </p:spPr>
      </p:pic>
    </p:spTree>
    <p:extLst>
      <p:ext uri="{BB962C8B-B14F-4D97-AF65-F5344CB8AC3E}">
        <p14:creationId xmlns:p14="http://schemas.microsoft.com/office/powerpoint/2010/main" val="167097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173C-8D16-9065-3C9B-317FEF6CB538}"/>
              </a:ext>
            </a:extLst>
          </p:cNvPr>
          <p:cNvSpPr>
            <a:spLocks noGrp="1"/>
          </p:cNvSpPr>
          <p:nvPr>
            <p:ph type="title"/>
          </p:nvPr>
        </p:nvSpPr>
        <p:spPr/>
        <p:txBody>
          <a:bodyPr/>
          <a:lstStyle/>
          <a:p>
            <a:r>
              <a:rPr lang="en-US" dirty="0"/>
              <a:t>Post GWAS</a:t>
            </a:r>
          </a:p>
        </p:txBody>
      </p:sp>
      <p:sp>
        <p:nvSpPr>
          <p:cNvPr id="3" name="TextBox 2">
            <a:extLst>
              <a:ext uri="{FF2B5EF4-FFF2-40B4-BE49-F238E27FC236}">
                <a16:creationId xmlns:a16="http://schemas.microsoft.com/office/drawing/2014/main" id="{90340B40-71ED-03A7-11EC-8858D25C35FC}"/>
              </a:ext>
            </a:extLst>
          </p:cNvPr>
          <p:cNvSpPr txBox="1"/>
          <p:nvPr/>
        </p:nvSpPr>
        <p:spPr>
          <a:xfrm>
            <a:off x="537028" y="2090057"/>
            <a:ext cx="11916228" cy="2062103"/>
          </a:xfrm>
          <a:prstGeom prst="rect">
            <a:avLst/>
          </a:prstGeom>
          <a:noFill/>
        </p:spPr>
        <p:txBody>
          <a:bodyPr wrap="square" rtlCol="0">
            <a:spAutoFit/>
          </a:bodyPr>
          <a:lstStyle/>
          <a:p>
            <a:pPr marL="285750" indent="-285750">
              <a:buFontTx/>
              <a:buChar char="-"/>
            </a:pPr>
            <a:r>
              <a:rPr lang="en-US" sz="3200" dirty="0"/>
              <a:t>PRS : Polygenic risk score to identify populations at risk for a trait/disease</a:t>
            </a:r>
          </a:p>
          <a:p>
            <a:pPr marL="285750" indent="-285750">
              <a:buFontTx/>
              <a:buChar char="-"/>
            </a:pPr>
            <a:r>
              <a:rPr lang="en-US" sz="3200" dirty="0"/>
              <a:t>Integration with transcriptomics to identify disease associated genes/cell types/tissue regions</a:t>
            </a:r>
          </a:p>
        </p:txBody>
      </p:sp>
    </p:spTree>
    <p:extLst>
      <p:ext uri="{BB962C8B-B14F-4D97-AF65-F5344CB8AC3E}">
        <p14:creationId xmlns:p14="http://schemas.microsoft.com/office/powerpoint/2010/main" val="3103409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1BC8E4-0D87-0D43-2FF0-5D2B3EBF79D0}"/>
              </a:ext>
            </a:extLst>
          </p:cNvPr>
          <p:cNvPicPr>
            <a:picLocks noChangeAspect="1"/>
          </p:cNvPicPr>
          <p:nvPr/>
        </p:nvPicPr>
        <p:blipFill>
          <a:blip r:embed="rId2"/>
          <a:stretch>
            <a:fillRect/>
          </a:stretch>
        </p:blipFill>
        <p:spPr>
          <a:xfrm>
            <a:off x="2209800" y="2022566"/>
            <a:ext cx="7772400" cy="2812868"/>
          </a:xfrm>
          <a:prstGeom prst="rect">
            <a:avLst/>
          </a:prstGeom>
        </p:spPr>
      </p:pic>
    </p:spTree>
    <p:extLst>
      <p:ext uri="{BB962C8B-B14F-4D97-AF65-F5344CB8AC3E}">
        <p14:creationId xmlns:p14="http://schemas.microsoft.com/office/powerpoint/2010/main" val="1606174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AD6C9-3797-73A2-5773-2E8263DF3A36}"/>
              </a:ext>
            </a:extLst>
          </p:cNvPr>
          <p:cNvSpPr>
            <a:spLocks noGrp="1"/>
          </p:cNvSpPr>
          <p:nvPr>
            <p:ph type="title"/>
          </p:nvPr>
        </p:nvSpPr>
        <p:spPr/>
        <p:txBody>
          <a:bodyPr/>
          <a:lstStyle/>
          <a:p>
            <a:r>
              <a:rPr lang="en-US" dirty="0"/>
              <a:t>GWAS</a:t>
            </a:r>
          </a:p>
        </p:txBody>
      </p:sp>
      <p:pic>
        <p:nvPicPr>
          <p:cNvPr id="4" name="Picture 3">
            <a:extLst>
              <a:ext uri="{FF2B5EF4-FFF2-40B4-BE49-F238E27FC236}">
                <a16:creationId xmlns:a16="http://schemas.microsoft.com/office/drawing/2014/main" id="{FD7EB9FD-D2BB-C7BF-487F-E9D3BD0C9C8E}"/>
              </a:ext>
            </a:extLst>
          </p:cNvPr>
          <p:cNvPicPr>
            <a:picLocks noChangeAspect="1"/>
          </p:cNvPicPr>
          <p:nvPr/>
        </p:nvPicPr>
        <p:blipFill>
          <a:blip r:embed="rId3"/>
          <a:stretch>
            <a:fillRect/>
          </a:stretch>
        </p:blipFill>
        <p:spPr>
          <a:xfrm>
            <a:off x="838200" y="1690688"/>
            <a:ext cx="9714470" cy="4825488"/>
          </a:xfrm>
          <a:prstGeom prst="rect">
            <a:avLst/>
          </a:prstGeom>
        </p:spPr>
      </p:pic>
    </p:spTree>
    <p:extLst>
      <p:ext uri="{BB962C8B-B14F-4D97-AF65-F5344CB8AC3E}">
        <p14:creationId xmlns:p14="http://schemas.microsoft.com/office/powerpoint/2010/main" val="46160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F8C3DC-4CF8-F5E9-8984-7D4AB5FBD9B3}"/>
              </a:ext>
            </a:extLst>
          </p:cNvPr>
          <p:cNvPicPr>
            <a:picLocks noChangeAspect="1"/>
          </p:cNvPicPr>
          <p:nvPr/>
        </p:nvPicPr>
        <p:blipFill>
          <a:blip r:embed="rId2"/>
          <a:stretch>
            <a:fillRect/>
          </a:stretch>
        </p:blipFill>
        <p:spPr>
          <a:xfrm>
            <a:off x="434716" y="134925"/>
            <a:ext cx="11496206" cy="6463111"/>
          </a:xfrm>
          <a:prstGeom prst="rect">
            <a:avLst/>
          </a:prstGeom>
        </p:spPr>
      </p:pic>
    </p:spTree>
    <p:extLst>
      <p:ext uri="{BB962C8B-B14F-4D97-AF65-F5344CB8AC3E}">
        <p14:creationId xmlns:p14="http://schemas.microsoft.com/office/powerpoint/2010/main" val="352303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01796-7127-3BE0-A613-7B1365D48716}"/>
              </a:ext>
            </a:extLst>
          </p:cNvPr>
          <p:cNvPicPr>
            <a:picLocks noChangeAspect="1"/>
          </p:cNvPicPr>
          <p:nvPr/>
        </p:nvPicPr>
        <p:blipFill>
          <a:blip r:embed="rId3"/>
          <a:stretch>
            <a:fillRect/>
          </a:stretch>
        </p:blipFill>
        <p:spPr>
          <a:xfrm>
            <a:off x="653112" y="262007"/>
            <a:ext cx="10885776" cy="5973901"/>
          </a:xfrm>
          <a:prstGeom prst="rect">
            <a:avLst/>
          </a:prstGeom>
        </p:spPr>
      </p:pic>
    </p:spTree>
    <p:extLst>
      <p:ext uri="{BB962C8B-B14F-4D97-AF65-F5344CB8AC3E}">
        <p14:creationId xmlns:p14="http://schemas.microsoft.com/office/powerpoint/2010/main" val="377400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C6486-E2C2-2017-3B67-7BCF55DB4B86}"/>
              </a:ext>
            </a:extLst>
          </p:cNvPr>
          <p:cNvPicPr>
            <a:picLocks noChangeAspect="1"/>
          </p:cNvPicPr>
          <p:nvPr/>
        </p:nvPicPr>
        <p:blipFill>
          <a:blip r:embed="rId3"/>
          <a:stretch>
            <a:fillRect/>
          </a:stretch>
        </p:blipFill>
        <p:spPr>
          <a:xfrm>
            <a:off x="1445302" y="176705"/>
            <a:ext cx="8763000" cy="6218159"/>
          </a:xfrm>
          <a:prstGeom prst="rect">
            <a:avLst/>
          </a:prstGeom>
        </p:spPr>
      </p:pic>
    </p:spTree>
    <p:extLst>
      <p:ext uri="{BB962C8B-B14F-4D97-AF65-F5344CB8AC3E}">
        <p14:creationId xmlns:p14="http://schemas.microsoft.com/office/powerpoint/2010/main" val="370610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5953</TotalTime>
  <Words>9493</Words>
  <Application>Microsoft Macintosh PowerPoint</Application>
  <PresentationFormat>Widescreen</PresentationFormat>
  <Paragraphs>626</Paragraphs>
  <Slides>59</Slides>
  <Notes>49</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Aptos</vt:lpstr>
      <vt:lpstr>Aptos Display</vt:lpstr>
      <vt:lpstr>Arial</vt:lpstr>
      <vt:lpstr>Courier New</vt:lpstr>
      <vt:lpstr>Slack-Lato</vt:lpstr>
      <vt:lpstr>Times New Roman</vt:lpstr>
      <vt:lpstr>Office Theme</vt:lpstr>
      <vt:lpstr>Equation</vt:lpstr>
      <vt:lpstr>Population Genetics and Genomics</vt:lpstr>
      <vt:lpstr>About Me</vt:lpstr>
      <vt:lpstr>Topics </vt:lpstr>
      <vt:lpstr>Introduction to GWAS</vt:lpstr>
      <vt:lpstr>PowerPoint Presentation</vt:lpstr>
      <vt:lpstr>GWAS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generate GWAS summary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assoc</vt:lpstr>
      <vt:lpstr>PowerPoint Presentation</vt:lpstr>
      <vt:lpstr>PowerPoint Presentation</vt:lpstr>
      <vt:lpstr>PowerPoint Presentation</vt:lpstr>
      <vt:lpstr>Logistic and linear regression</vt:lpstr>
      <vt:lpstr>How many covariates does the file adpc.txt have? What are they?</vt:lpstr>
      <vt:lpstr>2. Logistic regression with PC1-PC4 as covariates</vt:lpstr>
      <vt:lpstr>Exercise 2.1. Logistic regression with PC1-PC4 as covariates</vt:lpstr>
      <vt:lpstr>PowerPoint Presentation</vt:lpstr>
      <vt:lpstr>PowerPoint Presentation</vt:lpstr>
      <vt:lpstr>Exercise 2.2. Logistic regression with PC1-PC4 as covariates hiding the covariates)</vt:lpstr>
      <vt:lpstr>Exercise 2.2. Logistic regression with PC1-PC4 as covariates hiding the covariates)</vt:lpstr>
      <vt:lpstr>PowerPoint Presentation</vt:lpstr>
      <vt:lpstr>Let’s plot the results</vt:lpstr>
      <vt:lpstr>PowerPoint Presentation</vt:lpstr>
      <vt:lpstr>QQ plot</vt:lpstr>
      <vt:lpstr>Manhattan plot</vt:lpstr>
      <vt:lpstr>PowerPoint Presentation</vt:lpstr>
      <vt:lpstr>PowerPoint Presentation</vt:lpstr>
      <vt:lpstr>PowerPoint Presentation</vt:lpstr>
      <vt:lpstr>PowerPoint Presentation</vt:lpstr>
      <vt:lpstr>PowerPoint Presentation</vt:lpstr>
      <vt:lpstr>Public GWAS data</vt:lpstr>
      <vt:lpstr>Post GWAS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Prakrithi Pavithra - 1567287</dc:creator>
  <cp:lastModifiedBy>Prakrithi Pavithra - 1567287</cp:lastModifiedBy>
  <cp:revision>20</cp:revision>
  <dcterms:created xsi:type="dcterms:W3CDTF">2025-05-21T00:55:03Z</dcterms:created>
  <dcterms:modified xsi:type="dcterms:W3CDTF">2025-05-25T04:08:40Z</dcterms:modified>
</cp:coreProperties>
</file>